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 id="268" r:id="rId35"/>
    <p:sldId id="269" r:id="rId36"/>
    <p:sldId id="270" r:id="rId37"/>
    <p:sldId id="271" r:id="rId38"/>
    <p:sldId id="272" r:id="rId39"/>
    <p:sldId id="273" r:id="rId40"/>
    <p:sldId id="274" r:id="rId41"/>
    <p:sldId id="275" r:id="rId42"/>
    <p:sldId id="276" r:id="rId43"/>
    <p:sldId id="277" r:id="rId44"/>
    <p:sldId id="278" r:id="rId45"/>
    <p:sldId id="279" r:id="rId46"/>
    <p:sldId id="280" r:id="rId47"/>
    <p:sldId id="281" r:id="rId48"/>
    <p:sldId id="282"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redoka One" charset="1" panose="02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Nunito" charset="1" panose="00000500000000000000"/>
      <p:regular r:id="rId17"/>
    </p:embeddedFont>
    <p:embeddedFont>
      <p:font typeface="Nunito Bold" charset="1" panose="00000800000000000000"/>
      <p:regular r:id="rId18"/>
    </p:embeddedFont>
    <p:embeddedFont>
      <p:font typeface="Nunito Bold Italics" charset="1" panose="00000000000000000000"/>
      <p:regular r:id="rId19"/>
    </p:embeddedFont>
    <p:embeddedFont>
      <p:font typeface="Nunito Light" charset="1" panose="00000400000000000000"/>
      <p:regular r:id="rId20"/>
    </p:embeddedFont>
    <p:embeddedFont>
      <p:font typeface="Nunito Heavy" charset="1" panose="00000000000000000000"/>
      <p:regular r:id="rId21"/>
    </p:embeddedFont>
    <p:embeddedFont>
      <p:font typeface="Nunito Heavy Italics" charset="1" panose="000000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slides/slide1.xml" Type="http://schemas.openxmlformats.org/officeDocument/2006/relationships/slide"/><Relationship Id="rId24" Target="slides/slide2.xml" Type="http://schemas.openxmlformats.org/officeDocument/2006/relationships/slide"/><Relationship Id="rId25" Target="slides/slide3.xml" Type="http://schemas.openxmlformats.org/officeDocument/2006/relationships/slide"/><Relationship Id="rId26" Target="slides/slide4.xml" Type="http://schemas.openxmlformats.org/officeDocument/2006/relationships/slide"/><Relationship Id="rId27" Target="slides/slide5.xml" Type="http://schemas.openxmlformats.org/officeDocument/2006/relationships/slide"/><Relationship Id="rId28" Target="slides/slide6.xml" Type="http://schemas.openxmlformats.org/officeDocument/2006/relationships/slide"/><Relationship Id="rId29" Target="slides/slide7.xml" Type="http://schemas.openxmlformats.org/officeDocument/2006/relationships/slide"/><Relationship Id="rId3" Target="viewProps.xml" Type="http://schemas.openxmlformats.org/officeDocument/2006/relationships/viewProps"/><Relationship Id="rId30" Target="slides/slide8.xml" Type="http://schemas.openxmlformats.org/officeDocument/2006/relationships/slide"/><Relationship Id="rId31" Target="slides/slide9.xml" Type="http://schemas.openxmlformats.org/officeDocument/2006/relationships/slide"/><Relationship Id="rId32" Target="slides/slide10.xml" Type="http://schemas.openxmlformats.org/officeDocument/2006/relationships/slide"/><Relationship Id="rId33" Target="slides/slide11.xml" Type="http://schemas.openxmlformats.org/officeDocument/2006/relationships/slide"/><Relationship Id="rId34" Target="slides/slide12.xml" Type="http://schemas.openxmlformats.org/officeDocument/2006/relationships/slide"/><Relationship Id="rId35" Target="slides/slide13.xml" Type="http://schemas.openxmlformats.org/officeDocument/2006/relationships/slide"/><Relationship Id="rId36" Target="slides/slide14.xml" Type="http://schemas.openxmlformats.org/officeDocument/2006/relationships/slide"/><Relationship Id="rId37" Target="slides/slide15.xml" Type="http://schemas.openxmlformats.org/officeDocument/2006/relationships/slide"/><Relationship Id="rId38" Target="slides/slide16.xml" Type="http://schemas.openxmlformats.org/officeDocument/2006/relationships/slide"/><Relationship Id="rId39" Target="slides/slide17.xml" Type="http://schemas.openxmlformats.org/officeDocument/2006/relationships/slide"/><Relationship Id="rId4" Target="theme/theme1.xml" Type="http://schemas.openxmlformats.org/officeDocument/2006/relationships/theme"/><Relationship Id="rId40" Target="slides/slide18.xml" Type="http://schemas.openxmlformats.org/officeDocument/2006/relationships/slide"/><Relationship Id="rId41" Target="slides/slide19.xml" Type="http://schemas.openxmlformats.org/officeDocument/2006/relationships/slide"/><Relationship Id="rId42" Target="slides/slide20.xml" Type="http://schemas.openxmlformats.org/officeDocument/2006/relationships/slide"/><Relationship Id="rId43" Target="slides/slide21.xml" Type="http://schemas.openxmlformats.org/officeDocument/2006/relationships/slide"/><Relationship Id="rId44" Target="slides/slide22.xml" Type="http://schemas.openxmlformats.org/officeDocument/2006/relationships/slide"/><Relationship Id="rId45" Target="slides/slide23.xml" Type="http://schemas.openxmlformats.org/officeDocument/2006/relationships/slide"/><Relationship Id="rId46" Target="slides/slide24.xml" Type="http://schemas.openxmlformats.org/officeDocument/2006/relationships/slide"/><Relationship Id="rId47" Target="slides/slide25.xml" Type="http://schemas.openxmlformats.org/officeDocument/2006/relationships/slide"/><Relationship Id="rId48" Target="slides/slide26.xml" Type="http://schemas.openxmlformats.org/officeDocument/2006/relationships/slide"/><Relationship Id="rId49" Target="slides/slide27.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8.png" Type="http://schemas.openxmlformats.org/officeDocument/2006/relationships/image"/><Relationship Id="rId9" Target="https://www.housingdata.gov.au/dashboard/meovkmx92o8jo45" TargetMode="External" Type="http://schemas.openxmlformats.org/officeDocument/2006/relationships/hyperlink"/></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https://bcsh.ca.gov/calich/hdis.htm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9.png" Type="http://schemas.openxmlformats.org/officeDocument/2006/relationships/image"/><Relationship Id="rId9" Target="../media/image2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10" Target="https://bcsh.ca.gov/calich/hdis.htm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9.png" Type="http://schemas.openxmlformats.org/officeDocument/2006/relationships/image"/><Relationship Id="rId9" Target="../media/image2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1.png" Type="http://schemas.openxmlformats.org/officeDocument/2006/relationships/image"/><Relationship Id="rId9" Target="https://www.countyofsb.org/453/Community-Data-Dashboard-Homeless-Manage" TargetMode="External" Type="http://schemas.openxmlformats.org/officeDocument/2006/relationships/hyperlink"/></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2.png" Type="http://schemas.openxmlformats.org/officeDocument/2006/relationships/image"/><Relationship Id="rId9" Target="https://www.partnersincareoahu.org/2020-dashboards" TargetMode="External" Type="http://schemas.openxmlformats.org/officeDocument/2006/relationships/hyperlink"/></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https://www.priv.gc.ca/en/privacy-topics/privacy-laws-in-canada/the-personal-information-protection-and-electronic-documents-act-pipeda/" TargetMode="External" Type="http://schemas.openxmlformats.org/officeDocument/2006/relationships/hyperlink"/><Relationship Id="rId5" Target="https://www.canada.ca/en/department-national-defence/corporate/reports-publications/data-governance.html" TargetMode="External" Type="http://schemas.openxmlformats.org/officeDocument/2006/relationships/hyperlink"/><Relationship Id="rId6" Target="https://www.cyber.gc.ca/en/education-community/academic-outreach-cyber-skills-development/canadian-cyber-security-skills-framework" TargetMode="External" Type="http://schemas.openxmlformats.org/officeDocument/2006/relationships/hyperlink"/><Relationship Id="rId7" Target="../media/image3.png" Type="http://schemas.openxmlformats.org/officeDocument/2006/relationships/image"/><Relationship Id="rId8" Target="../media/image4.svg" Type="http://schemas.openxmlformats.org/officeDocument/2006/relationships/image"/><Relationship Id="rId9" Target="../media/image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https://www.ontario.ca/laws/statute/04p03" TargetMode="External" Type="http://schemas.openxmlformats.org/officeDocument/2006/relationships/hyperlink"/><Relationship Id="rId7" Target="https://www.alberta.ca/health-information-act" TargetMode="External" Type="http://schemas.openxmlformats.org/officeDocument/2006/relationships/hyperlink"/><Relationship Id="rId8" Target="https://www.legisquebec.gouv.qc.ca/en/document/cs/P-39.1/20180713" TargetMode="External" Type="http://schemas.openxmlformats.org/officeDocument/2006/relationships/hyperlink"/></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5.png" Type="http://schemas.openxmlformats.org/officeDocument/2006/relationships/image"/><Relationship Id="rId9" Target="../media/image26.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7.png" Type="http://schemas.openxmlformats.org/officeDocument/2006/relationships/image"/><Relationship Id="rId9" Target="../media/image28.sv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https://www.infrastructure.gc.ca/homelessness-sans-abri/reports-rapports/publications-eng.htm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https://www.infrastructure.gc.ca/homelessness-sans-abri/reports-rapports/publications-eng.html" TargetMode="External" Type="http://schemas.openxmlformats.org/officeDocument/2006/relationships/hyperlink"/></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https://caeh.ca/our-team/" TargetMode="External" Type="http://schemas.openxmlformats.org/officeDocument/2006/relationships/hyperlink"/><Relationship Id="rId5" Target="https://www.calgaryhomeless.com/discover-learn/research-data/data/hmis/" TargetMode="External" Type="http://schemas.openxmlformats.org/officeDocument/2006/relationships/hyperlink"/><Relationship Id="rId6" Target="https://www.toronto.ca/community-people/community-partners/coordinated-access-to-housing-supports/" TargetMode="External" Type="http://schemas.openxmlformats.org/officeDocument/2006/relationships/hyperlink"/><Relationship Id="rId7" Target="https://www.infrastructure.gc.ca/homelessness-sans-abri/reports-rapports/pit-counts-dp-2020-2022-highlights-eng.html" TargetMode="External" Type="http://schemas.openxmlformats.org/officeDocument/2006/relationships/hyperlink"/><Relationship Id="rId8" Target="../media/image3.png" Type="http://schemas.openxmlformats.org/officeDocument/2006/relationships/image"/><Relationship Id="rId9" Target="../media/image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2.png" Type="http://schemas.openxmlformats.org/officeDocument/2006/relationships/image"/><Relationship Id="rId9" Target="https://housing-and-homelessness-dashboard-spatialsolutions.hub.arcgis.com/" TargetMode="External" Type="http://schemas.openxmlformats.org/officeDocument/2006/relationships/hyperlink"/></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3.png" Type="http://schemas.openxmlformats.org/officeDocument/2006/relationships/image"/><Relationship Id="rId9" Target="https://housing-and-homelessness-dashboard-spatialsolutions.hub.arcgis.com/" TargetMode="External" Type="http://schemas.openxmlformats.org/officeDocument/2006/relationships/hyperlink"/></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https://housing-and-homelessness-dashboard-spatialsolutions.hub.arcgis.com/"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6.png" Type="http://schemas.openxmlformats.org/officeDocument/2006/relationships/image"/><Relationship Id="rId9" Target="https://sjhdc.ca/fredericton-dashboard/" TargetMode="External" Type="http://schemas.openxmlformats.org/officeDocument/2006/relationships/hyperlink"/></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7.png" Type="http://schemas.openxmlformats.org/officeDocument/2006/relationships/image"/><Relationship Id="rId9" Target="https://www.housingdata.gov.au/dashboard/meovkmx92o8jo45"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576611" y="8353252"/>
            <a:ext cx="19974273" cy="1420979"/>
            <a:chOff x="0" y="0"/>
            <a:chExt cx="5260714" cy="374250"/>
          </a:xfrm>
        </p:grpSpPr>
        <p:sp>
          <p:nvSpPr>
            <p:cNvPr name="Freeform 6" id="6"/>
            <p:cNvSpPr/>
            <p:nvPr/>
          </p:nvSpPr>
          <p:spPr>
            <a:xfrm flipH="false" flipV="false" rot="0">
              <a:off x="0" y="0"/>
              <a:ext cx="5260714" cy="374250"/>
            </a:xfrm>
            <a:custGeom>
              <a:avLst/>
              <a:gdLst/>
              <a:ahLst/>
              <a:cxnLst/>
              <a:rect r="r" b="b" t="t" l="l"/>
              <a:pathLst>
                <a:path h="374250" w="5260714">
                  <a:moveTo>
                    <a:pt x="0" y="0"/>
                  </a:moveTo>
                  <a:lnTo>
                    <a:pt x="5260714" y="0"/>
                  </a:lnTo>
                  <a:lnTo>
                    <a:pt x="5260714" y="374250"/>
                  </a:lnTo>
                  <a:lnTo>
                    <a:pt x="0" y="374250"/>
                  </a:lnTo>
                  <a:close/>
                </a:path>
              </a:pathLst>
            </a:custGeom>
            <a:solidFill>
              <a:srgbClr val="F1F2F2"/>
            </a:solidFill>
          </p:spPr>
        </p:sp>
        <p:sp>
          <p:nvSpPr>
            <p:cNvPr name="TextBox 7" id="7"/>
            <p:cNvSpPr txBox="true"/>
            <p:nvPr/>
          </p:nvSpPr>
          <p:spPr>
            <a:xfrm>
              <a:off x="0" y="-38100"/>
              <a:ext cx="5260714" cy="41235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2116949" y="1896628"/>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2399945" y="6010601"/>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668631" y="2924194"/>
            <a:ext cx="14950738" cy="1793183"/>
          </a:xfrm>
          <a:prstGeom prst="rect">
            <a:avLst/>
          </a:prstGeom>
        </p:spPr>
        <p:txBody>
          <a:bodyPr anchor="t" rtlCol="false" tIns="0" lIns="0" bIns="0" rIns="0">
            <a:spAutoFit/>
          </a:bodyPr>
          <a:lstStyle/>
          <a:p>
            <a:pPr algn="ctr">
              <a:lnSpc>
                <a:spcPts val="14620"/>
              </a:lnSpc>
            </a:pPr>
            <a:r>
              <a:rPr lang="en-US" sz="10443">
                <a:solidFill>
                  <a:srgbClr val="000000"/>
                </a:solidFill>
                <a:latin typeface="Fredoka One Bold"/>
              </a:rPr>
              <a:t>DASH ANALYSIS</a:t>
            </a:r>
          </a:p>
        </p:txBody>
      </p:sp>
      <p:sp>
        <p:nvSpPr>
          <p:cNvPr name="TextBox 11" id="11"/>
          <p:cNvSpPr txBox="true"/>
          <p:nvPr/>
        </p:nvSpPr>
        <p:spPr>
          <a:xfrm rot="0">
            <a:off x="4190453" y="4762704"/>
            <a:ext cx="9907094" cy="685391"/>
          </a:xfrm>
          <a:prstGeom prst="rect">
            <a:avLst/>
          </a:prstGeom>
        </p:spPr>
        <p:txBody>
          <a:bodyPr anchor="t" rtlCol="false" tIns="0" lIns="0" bIns="0" rIns="0">
            <a:spAutoFit/>
          </a:bodyPr>
          <a:lstStyle/>
          <a:p>
            <a:pPr algn="ctr">
              <a:lnSpc>
                <a:spcPts val="5604"/>
              </a:lnSpc>
            </a:pPr>
            <a:r>
              <a:rPr lang="en-US" sz="4002">
                <a:solidFill>
                  <a:srgbClr val="000000"/>
                </a:solidFill>
                <a:latin typeface="Nunito Bold"/>
              </a:rPr>
              <a:t>Presentation by Valeriia Kolesnyk</a:t>
            </a:r>
          </a:p>
        </p:txBody>
      </p:sp>
      <p:sp>
        <p:nvSpPr>
          <p:cNvPr name="TextBox 12" id="12"/>
          <p:cNvSpPr txBox="true"/>
          <p:nvPr/>
        </p:nvSpPr>
        <p:spPr>
          <a:xfrm rot="0">
            <a:off x="1028700" y="8743950"/>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
        <p:nvSpPr>
          <p:cNvPr name="Freeform 13" id="13"/>
          <p:cNvSpPr/>
          <p:nvPr/>
        </p:nvSpPr>
        <p:spPr>
          <a:xfrm flipH="false" flipV="false" rot="0">
            <a:off x="17216912" y="-911620"/>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2286666" y="2955648"/>
            <a:ext cx="14512297" cy="9752263"/>
          </a:xfrm>
          <a:custGeom>
            <a:avLst/>
            <a:gdLst/>
            <a:ahLst/>
            <a:cxnLst/>
            <a:rect r="r" b="b" t="t" l="l"/>
            <a:pathLst>
              <a:path h="9752263" w="14512297">
                <a:moveTo>
                  <a:pt x="0" y="0"/>
                </a:moveTo>
                <a:lnTo>
                  <a:pt x="14512297" y="0"/>
                </a:lnTo>
                <a:lnTo>
                  <a:pt x="14512297" y="9752264"/>
                </a:lnTo>
                <a:lnTo>
                  <a:pt x="0" y="9752264"/>
                </a:lnTo>
                <a:lnTo>
                  <a:pt x="0" y="0"/>
                </a:lnTo>
                <a:close/>
              </a:path>
            </a:pathLst>
          </a:custGeom>
          <a:blipFill>
            <a:blip r:embed="rId8"/>
            <a:stretch>
              <a:fillRect l="0" t="0" r="0" b="0"/>
            </a:stretch>
          </a:blipFill>
        </p:spPr>
      </p:sp>
      <p:sp>
        <p:nvSpPr>
          <p:cNvPr name="TextBox 17" id="17"/>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a:rPr>
              <a:t>4. </a:t>
            </a:r>
            <a:r>
              <a:rPr lang="en-US" sz="3564" u="sng">
                <a:solidFill>
                  <a:srgbClr val="000000"/>
                </a:solidFill>
                <a:latin typeface="Nunito Bold"/>
                <a:hlinkClick r:id="rId9" tooltip="https://www.housingdata.gov.au/dashboard/meovkmx92o8jo45"/>
              </a:rPr>
              <a:t>Australian Institute of Health and Welfare</a:t>
            </a:r>
            <a:r>
              <a:rPr lang="en-US" sz="3564">
                <a:solidFill>
                  <a:srgbClr val="000000"/>
                </a:solidFill>
                <a:latin typeface="Nunito Bold"/>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322042" y="2955648"/>
            <a:ext cx="8821958" cy="7331352"/>
          </a:xfrm>
          <a:custGeom>
            <a:avLst/>
            <a:gdLst/>
            <a:ahLst/>
            <a:cxnLst/>
            <a:rect r="r" b="b" t="t" l="l"/>
            <a:pathLst>
              <a:path h="7331352" w="8821958">
                <a:moveTo>
                  <a:pt x="0" y="0"/>
                </a:moveTo>
                <a:lnTo>
                  <a:pt x="8821958" y="0"/>
                </a:lnTo>
                <a:lnTo>
                  <a:pt x="8821958" y="7331352"/>
                </a:lnTo>
                <a:lnTo>
                  <a:pt x="0" y="7331352"/>
                </a:lnTo>
                <a:lnTo>
                  <a:pt x="0" y="0"/>
                </a:lnTo>
                <a:close/>
              </a:path>
            </a:pathLst>
          </a:custGeom>
          <a:blipFill>
            <a:blip r:embed="rId8"/>
            <a:stretch>
              <a:fillRect l="0" t="0" r="0" b="0"/>
            </a:stretch>
          </a:blipFill>
        </p:spPr>
      </p:sp>
      <p:sp>
        <p:nvSpPr>
          <p:cNvPr name="Freeform 17" id="17"/>
          <p:cNvSpPr/>
          <p:nvPr/>
        </p:nvSpPr>
        <p:spPr>
          <a:xfrm flipH="false" flipV="false" rot="0">
            <a:off x="9144000" y="2955648"/>
            <a:ext cx="8809944" cy="7331352"/>
          </a:xfrm>
          <a:custGeom>
            <a:avLst/>
            <a:gdLst/>
            <a:ahLst/>
            <a:cxnLst/>
            <a:rect r="r" b="b" t="t" l="l"/>
            <a:pathLst>
              <a:path h="7331352" w="8809944">
                <a:moveTo>
                  <a:pt x="0" y="0"/>
                </a:moveTo>
                <a:lnTo>
                  <a:pt x="8809944" y="0"/>
                </a:lnTo>
                <a:lnTo>
                  <a:pt x="8809944" y="7331352"/>
                </a:lnTo>
                <a:lnTo>
                  <a:pt x="0" y="7331352"/>
                </a:lnTo>
                <a:lnTo>
                  <a:pt x="0" y="0"/>
                </a:lnTo>
                <a:close/>
              </a:path>
            </a:pathLst>
          </a:custGeom>
          <a:blipFill>
            <a:blip r:embed="rId9"/>
            <a:stretch>
              <a:fillRect l="0" t="0" r="0" b="0"/>
            </a:stretch>
          </a:blipFill>
        </p:spPr>
      </p:sp>
      <p:sp>
        <p:nvSpPr>
          <p:cNvPr name="TextBox 18" id="18"/>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Bold"/>
              </a:rPr>
              <a:t>5. </a:t>
            </a:r>
            <a:r>
              <a:rPr lang="en-US" sz="3564" u="sng">
                <a:solidFill>
                  <a:srgbClr val="000000"/>
                </a:solidFill>
                <a:latin typeface="Nunito Bold"/>
                <a:hlinkClick r:id="rId10" tooltip="https://bcsh.ca.gov/calich/hdis.html"/>
              </a:rPr>
              <a:t>California Homelessness Response System</a:t>
            </a:r>
          </a:p>
        </p:txBody>
      </p:sp>
      <p:sp>
        <p:nvSpPr>
          <p:cNvPr name="TextBox 19" id="19"/>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322042" y="2955648"/>
            <a:ext cx="8821958" cy="7331352"/>
          </a:xfrm>
          <a:custGeom>
            <a:avLst/>
            <a:gdLst/>
            <a:ahLst/>
            <a:cxnLst/>
            <a:rect r="r" b="b" t="t" l="l"/>
            <a:pathLst>
              <a:path h="7331352" w="8821958">
                <a:moveTo>
                  <a:pt x="0" y="0"/>
                </a:moveTo>
                <a:lnTo>
                  <a:pt x="8821958" y="0"/>
                </a:lnTo>
                <a:lnTo>
                  <a:pt x="8821958" y="7331352"/>
                </a:lnTo>
                <a:lnTo>
                  <a:pt x="0" y="7331352"/>
                </a:lnTo>
                <a:lnTo>
                  <a:pt x="0" y="0"/>
                </a:lnTo>
                <a:close/>
              </a:path>
            </a:pathLst>
          </a:custGeom>
          <a:blipFill>
            <a:blip r:embed="rId8"/>
            <a:stretch>
              <a:fillRect l="0" t="0" r="0" b="0"/>
            </a:stretch>
          </a:blipFill>
        </p:spPr>
      </p:sp>
      <p:sp>
        <p:nvSpPr>
          <p:cNvPr name="Freeform 17" id="17"/>
          <p:cNvSpPr/>
          <p:nvPr/>
        </p:nvSpPr>
        <p:spPr>
          <a:xfrm flipH="false" flipV="false" rot="0">
            <a:off x="9144000" y="2955648"/>
            <a:ext cx="8809944" cy="7331352"/>
          </a:xfrm>
          <a:custGeom>
            <a:avLst/>
            <a:gdLst/>
            <a:ahLst/>
            <a:cxnLst/>
            <a:rect r="r" b="b" t="t" l="l"/>
            <a:pathLst>
              <a:path h="7331352" w="8809944">
                <a:moveTo>
                  <a:pt x="0" y="0"/>
                </a:moveTo>
                <a:lnTo>
                  <a:pt x="8809944" y="0"/>
                </a:lnTo>
                <a:lnTo>
                  <a:pt x="8809944" y="7331352"/>
                </a:lnTo>
                <a:lnTo>
                  <a:pt x="0" y="7331352"/>
                </a:lnTo>
                <a:lnTo>
                  <a:pt x="0" y="0"/>
                </a:lnTo>
                <a:close/>
              </a:path>
            </a:pathLst>
          </a:custGeom>
          <a:blipFill>
            <a:blip r:embed="rId9"/>
            <a:stretch>
              <a:fillRect l="0" t="0" r="0" b="0"/>
            </a:stretch>
          </a:blipFill>
        </p:spPr>
      </p:sp>
      <p:sp>
        <p:nvSpPr>
          <p:cNvPr name="TextBox 18" id="18"/>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Bold"/>
              </a:rPr>
              <a:t>5. </a:t>
            </a:r>
            <a:r>
              <a:rPr lang="en-US" sz="3564" u="sng">
                <a:solidFill>
                  <a:srgbClr val="000000"/>
                </a:solidFill>
                <a:latin typeface="Nunito Bold"/>
                <a:hlinkClick r:id="rId10" tooltip="https://bcsh.ca.gov/calich/hdis.html"/>
              </a:rPr>
              <a:t>California Homelessness Response System</a:t>
            </a:r>
          </a:p>
        </p:txBody>
      </p:sp>
      <p:sp>
        <p:nvSpPr>
          <p:cNvPr name="TextBox 19" id="19"/>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2955479" y="3716588"/>
            <a:ext cx="12868796" cy="6015160"/>
          </a:xfrm>
          <a:custGeom>
            <a:avLst/>
            <a:gdLst/>
            <a:ahLst/>
            <a:cxnLst/>
            <a:rect r="r" b="b" t="t" l="l"/>
            <a:pathLst>
              <a:path h="6015160" w="12868796">
                <a:moveTo>
                  <a:pt x="0" y="0"/>
                </a:moveTo>
                <a:lnTo>
                  <a:pt x="12868796" y="0"/>
                </a:lnTo>
                <a:lnTo>
                  <a:pt x="12868796" y="6015160"/>
                </a:lnTo>
                <a:lnTo>
                  <a:pt x="0" y="6015160"/>
                </a:lnTo>
                <a:lnTo>
                  <a:pt x="0" y="0"/>
                </a:lnTo>
                <a:close/>
              </a:path>
            </a:pathLst>
          </a:custGeom>
          <a:blipFill>
            <a:blip r:embed="rId8"/>
            <a:stretch>
              <a:fillRect l="0" t="0" r="0" b="0"/>
            </a:stretch>
          </a:blipFill>
        </p:spPr>
      </p:sp>
      <p:sp>
        <p:nvSpPr>
          <p:cNvPr name="TextBox 17" id="17"/>
          <p:cNvSpPr txBox="true"/>
          <p:nvPr/>
        </p:nvSpPr>
        <p:spPr>
          <a:xfrm rot="0">
            <a:off x="1295226" y="1761135"/>
            <a:ext cx="16721398" cy="1852564"/>
          </a:xfrm>
          <a:prstGeom prst="rect">
            <a:avLst/>
          </a:prstGeom>
        </p:spPr>
        <p:txBody>
          <a:bodyPr anchor="t" rtlCol="false" tIns="0" lIns="0" bIns="0" rIns="0">
            <a:spAutoFit/>
          </a:bodyPr>
          <a:lstStyle/>
          <a:p>
            <a:pPr>
              <a:lnSpc>
                <a:spcPts val="4990"/>
              </a:lnSpc>
            </a:pPr>
          </a:p>
          <a:p>
            <a:pPr>
              <a:lnSpc>
                <a:spcPts val="4990"/>
              </a:lnSpc>
            </a:pPr>
            <a:r>
              <a:rPr lang="en-US" sz="3564">
                <a:solidFill>
                  <a:srgbClr val="000000"/>
                </a:solidFill>
                <a:latin typeface="Nunito Bold"/>
              </a:rPr>
              <a:t>6. </a:t>
            </a:r>
            <a:r>
              <a:rPr lang="en-US" sz="3564" u="sng">
                <a:solidFill>
                  <a:srgbClr val="000000"/>
                </a:solidFill>
                <a:latin typeface="Nunito Bold"/>
                <a:hlinkClick r:id="rId9" tooltip="https://www.countyofsb.org/453/Community-Data-Dashboard-Homeless-Manage"/>
              </a:rPr>
              <a:t>Santa Barbara Community Data Dashboard Homeless Management Information System</a:t>
            </a:r>
            <a:r>
              <a:rPr lang="en-US" sz="3564">
                <a:solidFill>
                  <a:srgbClr val="000000"/>
                </a:solidFill>
                <a:latin typeface="Nunito Bold"/>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3063608" y="3070723"/>
            <a:ext cx="11689268" cy="7216277"/>
          </a:xfrm>
          <a:custGeom>
            <a:avLst/>
            <a:gdLst/>
            <a:ahLst/>
            <a:cxnLst/>
            <a:rect r="r" b="b" t="t" l="l"/>
            <a:pathLst>
              <a:path h="7216277" w="11689268">
                <a:moveTo>
                  <a:pt x="0" y="0"/>
                </a:moveTo>
                <a:lnTo>
                  <a:pt x="11689268" y="0"/>
                </a:lnTo>
                <a:lnTo>
                  <a:pt x="11689268" y="7216277"/>
                </a:lnTo>
                <a:lnTo>
                  <a:pt x="0" y="7216277"/>
                </a:lnTo>
                <a:lnTo>
                  <a:pt x="0" y="0"/>
                </a:lnTo>
                <a:close/>
              </a:path>
            </a:pathLst>
          </a:custGeom>
          <a:blipFill>
            <a:blip r:embed="rId8"/>
            <a:stretch>
              <a:fillRect l="0" t="0" r="-1495" b="0"/>
            </a:stretch>
          </a:blipFill>
        </p:spPr>
      </p:sp>
      <p:sp>
        <p:nvSpPr>
          <p:cNvPr name="TextBox 17" id="17"/>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Bold"/>
              </a:rPr>
              <a:t>7. </a:t>
            </a:r>
            <a:r>
              <a:rPr lang="en-US" sz="3564" u="sng">
                <a:solidFill>
                  <a:srgbClr val="000000"/>
                </a:solidFill>
                <a:latin typeface="Nunito Bold"/>
                <a:hlinkClick r:id="rId9" tooltip="https://www.partnersincareoahu.org/2020-dashboards"/>
              </a:rPr>
              <a:t>2020-2021 HMIS Exits Dashboards</a:t>
            </a:r>
            <a:r>
              <a:rPr lang="en-US" sz="3564">
                <a:solidFill>
                  <a:srgbClr val="000000"/>
                </a:solidFill>
                <a:latin typeface="Nunito Bold"/>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13142605" y="3407052"/>
            <a:ext cx="4927677" cy="1532060"/>
          </a:xfrm>
          <a:custGeom>
            <a:avLst/>
            <a:gdLst/>
            <a:ahLst/>
            <a:cxnLst/>
            <a:rect r="r" b="b" t="t" l="l"/>
            <a:pathLst>
              <a:path h="1532060" w="4927677">
                <a:moveTo>
                  <a:pt x="0" y="0"/>
                </a:moveTo>
                <a:lnTo>
                  <a:pt x="4927677" y="0"/>
                </a:lnTo>
                <a:lnTo>
                  <a:pt x="4927677" y="1532060"/>
                </a:lnTo>
                <a:lnTo>
                  <a:pt x="0" y="153206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17718" y="6893588"/>
            <a:ext cx="4927677" cy="1532060"/>
          </a:xfrm>
          <a:custGeom>
            <a:avLst/>
            <a:gdLst/>
            <a:ahLst/>
            <a:cxnLst/>
            <a:rect r="r" b="b" t="t" l="l"/>
            <a:pathLst>
              <a:path h="1532060" w="4927677">
                <a:moveTo>
                  <a:pt x="0" y="0"/>
                </a:moveTo>
                <a:lnTo>
                  <a:pt x="4927677" y="0"/>
                </a:lnTo>
                <a:lnTo>
                  <a:pt x="4927677" y="1532059"/>
                </a:lnTo>
                <a:lnTo>
                  <a:pt x="0" y="15320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028700" y="3357317"/>
            <a:ext cx="7373777" cy="5717516"/>
            <a:chOff x="0" y="0"/>
            <a:chExt cx="1942065" cy="1505848"/>
          </a:xfrm>
        </p:grpSpPr>
        <p:sp>
          <p:nvSpPr>
            <p:cNvPr name="Freeform 8" id="8"/>
            <p:cNvSpPr/>
            <p:nvPr/>
          </p:nvSpPr>
          <p:spPr>
            <a:xfrm flipH="false" flipV="false" rot="0">
              <a:off x="0" y="0"/>
              <a:ext cx="1942065" cy="1505848"/>
            </a:xfrm>
            <a:custGeom>
              <a:avLst/>
              <a:gdLst/>
              <a:ahLst/>
              <a:cxnLst/>
              <a:rect r="r" b="b" t="t" l="l"/>
              <a:pathLst>
                <a:path h="1505848" w="1942065">
                  <a:moveTo>
                    <a:pt x="0" y="0"/>
                  </a:moveTo>
                  <a:lnTo>
                    <a:pt x="1942065" y="0"/>
                  </a:lnTo>
                  <a:lnTo>
                    <a:pt x="1942065" y="1505848"/>
                  </a:lnTo>
                  <a:lnTo>
                    <a:pt x="0" y="1505848"/>
                  </a:lnTo>
                  <a:close/>
                </a:path>
              </a:pathLst>
            </a:custGeom>
            <a:solidFill>
              <a:srgbClr val="F1F2F2"/>
            </a:solidFill>
          </p:spPr>
        </p:sp>
        <p:sp>
          <p:nvSpPr>
            <p:cNvPr name="TextBox 9" id="9"/>
            <p:cNvSpPr txBox="true"/>
            <p:nvPr/>
          </p:nvSpPr>
          <p:spPr>
            <a:xfrm>
              <a:off x="0" y="-38100"/>
              <a:ext cx="1942065" cy="1543948"/>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830553" y="687305"/>
            <a:ext cx="14726768" cy="2513137"/>
            <a:chOff x="0" y="0"/>
            <a:chExt cx="3878655" cy="661896"/>
          </a:xfrm>
        </p:grpSpPr>
        <p:sp>
          <p:nvSpPr>
            <p:cNvPr name="Freeform 11" id="11"/>
            <p:cNvSpPr/>
            <p:nvPr/>
          </p:nvSpPr>
          <p:spPr>
            <a:xfrm flipH="false" flipV="false" rot="0">
              <a:off x="0" y="0"/>
              <a:ext cx="3878655" cy="661896"/>
            </a:xfrm>
            <a:custGeom>
              <a:avLst/>
              <a:gdLst/>
              <a:ahLst/>
              <a:cxnLst/>
              <a:rect r="r" b="b" t="t" l="l"/>
              <a:pathLst>
                <a:path h="661896" w="3878655">
                  <a:moveTo>
                    <a:pt x="0" y="0"/>
                  </a:moveTo>
                  <a:lnTo>
                    <a:pt x="3878655" y="0"/>
                  </a:lnTo>
                  <a:lnTo>
                    <a:pt x="3878655" y="661896"/>
                  </a:lnTo>
                  <a:lnTo>
                    <a:pt x="0" y="661896"/>
                  </a:lnTo>
                  <a:close/>
                </a:path>
              </a:pathLst>
            </a:custGeom>
            <a:solidFill>
              <a:srgbClr val="DDDEDE"/>
            </a:solidFill>
            <a:ln w="38100" cap="sq">
              <a:solidFill>
                <a:srgbClr val="F1F2F2"/>
              </a:solidFill>
              <a:prstDash val="solid"/>
              <a:miter/>
            </a:ln>
          </p:spPr>
        </p:sp>
        <p:sp>
          <p:nvSpPr>
            <p:cNvPr name="TextBox 12" id="12"/>
            <p:cNvSpPr txBox="true"/>
            <p:nvPr/>
          </p:nvSpPr>
          <p:spPr>
            <a:xfrm>
              <a:off x="0" y="-38100"/>
              <a:ext cx="3878655" cy="699996"/>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576611" y="8801100"/>
            <a:ext cx="19974273" cy="1861295"/>
            <a:chOff x="0" y="0"/>
            <a:chExt cx="5260714" cy="490218"/>
          </a:xfrm>
        </p:grpSpPr>
        <p:sp>
          <p:nvSpPr>
            <p:cNvPr name="Freeform 14" id="14"/>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5" id="15"/>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0">
            <a:off x="9885523" y="3357317"/>
            <a:ext cx="7373777" cy="5443783"/>
            <a:chOff x="0" y="0"/>
            <a:chExt cx="1942065" cy="1433754"/>
          </a:xfrm>
        </p:grpSpPr>
        <p:sp>
          <p:nvSpPr>
            <p:cNvPr name="Freeform 17" id="17"/>
            <p:cNvSpPr/>
            <p:nvPr/>
          </p:nvSpPr>
          <p:spPr>
            <a:xfrm flipH="false" flipV="false" rot="0">
              <a:off x="0" y="0"/>
              <a:ext cx="1942065" cy="1433754"/>
            </a:xfrm>
            <a:custGeom>
              <a:avLst/>
              <a:gdLst/>
              <a:ahLst/>
              <a:cxnLst/>
              <a:rect r="r" b="b" t="t" l="l"/>
              <a:pathLst>
                <a:path h="1433754" w="1942065">
                  <a:moveTo>
                    <a:pt x="0" y="0"/>
                  </a:moveTo>
                  <a:lnTo>
                    <a:pt x="1942065" y="0"/>
                  </a:lnTo>
                  <a:lnTo>
                    <a:pt x="1942065" y="1433754"/>
                  </a:lnTo>
                  <a:lnTo>
                    <a:pt x="0" y="1433754"/>
                  </a:lnTo>
                  <a:close/>
                </a:path>
              </a:pathLst>
            </a:custGeom>
            <a:solidFill>
              <a:srgbClr val="F1F2F2"/>
            </a:solidFill>
          </p:spPr>
        </p:sp>
        <p:sp>
          <p:nvSpPr>
            <p:cNvPr name="TextBox 18" id="18"/>
            <p:cNvSpPr txBox="true"/>
            <p:nvPr/>
          </p:nvSpPr>
          <p:spPr>
            <a:xfrm>
              <a:off x="0" y="-38100"/>
              <a:ext cx="1942065" cy="1471854"/>
            </a:xfrm>
            <a:prstGeom prst="rect">
              <a:avLst/>
            </a:prstGeom>
          </p:spPr>
          <p:txBody>
            <a:bodyPr anchor="ctr" rtlCol="false" tIns="50800" lIns="50800" bIns="50800" rIns="50800"/>
            <a:lstStyle/>
            <a:p>
              <a:pPr algn="ctr">
                <a:lnSpc>
                  <a:spcPts val="2659"/>
                </a:lnSpc>
                <a:spcBef>
                  <a:spcPct val="0"/>
                </a:spcBef>
              </a:pPr>
            </a:p>
          </p:txBody>
        </p:sp>
      </p:grpSp>
      <p:sp>
        <p:nvSpPr>
          <p:cNvPr name="Freeform 19" id="19"/>
          <p:cNvSpPr/>
          <p:nvPr/>
        </p:nvSpPr>
        <p:spPr>
          <a:xfrm flipH="false" flipV="false" rot="0">
            <a:off x="4285782" y="2417534"/>
            <a:ext cx="859614" cy="1291769"/>
          </a:xfrm>
          <a:custGeom>
            <a:avLst/>
            <a:gdLst/>
            <a:ahLst/>
            <a:cxnLst/>
            <a:rect r="r" b="b" t="t" l="l"/>
            <a:pathLst>
              <a:path h="1291769" w="859614">
                <a:moveTo>
                  <a:pt x="0" y="0"/>
                </a:moveTo>
                <a:lnTo>
                  <a:pt x="859613" y="0"/>
                </a:lnTo>
                <a:lnTo>
                  <a:pt x="859613" y="1291769"/>
                </a:lnTo>
                <a:lnTo>
                  <a:pt x="0" y="12917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2517916" y="904875"/>
            <a:ext cx="13252168" cy="2295567"/>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 CURRENT SYSTEMS FUNCTIONALITY</a:t>
            </a:r>
          </a:p>
        </p:txBody>
      </p:sp>
      <p:sp>
        <p:nvSpPr>
          <p:cNvPr name="TextBox 21" id="21"/>
          <p:cNvSpPr txBox="true"/>
          <p:nvPr/>
        </p:nvSpPr>
        <p:spPr>
          <a:xfrm rot="0">
            <a:off x="1022317" y="5248772"/>
            <a:ext cx="7380160" cy="3063875"/>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000000"/>
                </a:solidFill>
                <a:latin typeface="Nunito Bold"/>
              </a:rPr>
              <a:t>Tracking service utilization</a:t>
            </a:r>
          </a:p>
          <a:p>
            <a:pPr marL="755649" indent="-377824" lvl="1">
              <a:lnSpc>
                <a:spcPts val="4899"/>
              </a:lnSpc>
              <a:buFont typeface="Arial"/>
              <a:buChar char="•"/>
            </a:pPr>
            <a:r>
              <a:rPr lang="en-US" sz="3499">
                <a:solidFill>
                  <a:srgbClr val="000000"/>
                </a:solidFill>
                <a:latin typeface="Nunito Bold"/>
              </a:rPr>
              <a:t> Demographic analysis of the homeless population</a:t>
            </a:r>
          </a:p>
          <a:p>
            <a:pPr marL="755649" indent="-377824" lvl="1">
              <a:lnSpc>
                <a:spcPts val="4899"/>
              </a:lnSpc>
              <a:buFont typeface="Arial"/>
              <a:buChar char="•"/>
            </a:pPr>
            <a:r>
              <a:rPr lang="en-US" sz="3499">
                <a:solidFill>
                  <a:srgbClr val="000000"/>
                </a:solidFill>
                <a:latin typeface="Nunito Bold"/>
              </a:rPr>
              <a:t>Patterns of homelessness (e.g., system enters and exits)</a:t>
            </a:r>
          </a:p>
        </p:txBody>
      </p:sp>
      <p:sp>
        <p:nvSpPr>
          <p:cNvPr name="TextBox 22" id="22"/>
          <p:cNvSpPr txBox="true"/>
          <p:nvPr/>
        </p:nvSpPr>
        <p:spPr>
          <a:xfrm rot="0">
            <a:off x="10308947" y="4629647"/>
            <a:ext cx="6950353" cy="4302125"/>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000000"/>
                </a:solidFill>
                <a:latin typeface="Nunito Bold"/>
              </a:rPr>
              <a:t>Identifying and predicting more urgent groups (waitlist)</a:t>
            </a:r>
          </a:p>
          <a:p>
            <a:pPr marL="755649" indent="-377824" lvl="1">
              <a:lnSpc>
                <a:spcPts val="4899"/>
              </a:lnSpc>
              <a:buFont typeface="Arial"/>
              <a:buChar char="•"/>
            </a:pPr>
            <a:r>
              <a:rPr lang="en-US" sz="3499">
                <a:solidFill>
                  <a:srgbClr val="000000"/>
                </a:solidFill>
                <a:latin typeface="Nunito Bold"/>
              </a:rPr>
              <a:t>Monitoring shelter bed and room availability </a:t>
            </a:r>
          </a:p>
          <a:p>
            <a:pPr algn="l" marL="755649" indent="-377824" lvl="1">
              <a:lnSpc>
                <a:spcPts val="4899"/>
              </a:lnSpc>
              <a:buFont typeface="Arial"/>
              <a:buChar char="•"/>
            </a:pPr>
            <a:r>
              <a:rPr lang="en-US" sz="3499">
                <a:solidFill>
                  <a:srgbClr val="000000"/>
                </a:solidFill>
                <a:latin typeface="Nunito Bold"/>
              </a:rPr>
              <a:t>Predicting trends of shelter/social housing capacity and availability </a:t>
            </a:r>
          </a:p>
        </p:txBody>
      </p:sp>
      <p:sp>
        <p:nvSpPr>
          <p:cNvPr name="TextBox 23" id="23"/>
          <p:cNvSpPr txBox="true"/>
          <p:nvPr/>
        </p:nvSpPr>
        <p:spPr>
          <a:xfrm rot="0">
            <a:off x="2517916" y="3811767"/>
            <a:ext cx="4156254" cy="131318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TYPICAL FEATURES</a:t>
            </a:r>
          </a:p>
        </p:txBody>
      </p:sp>
      <p:sp>
        <p:nvSpPr>
          <p:cNvPr name="TextBox 24" id="24"/>
          <p:cNvSpPr txBox="true"/>
          <p:nvPr/>
        </p:nvSpPr>
        <p:spPr>
          <a:xfrm rot="0">
            <a:off x="11494285" y="3811767"/>
            <a:ext cx="4156254" cy="6464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Bold"/>
              </a:rPr>
              <a:t>GAPS</a:t>
            </a:r>
          </a:p>
        </p:txBody>
      </p:sp>
      <p:sp>
        <p:nvSpPr>
          <p:cNvPr name="Freeform 25" id="25"/>
          <p:cNvSpPr/>
          <p:nvPr/>
        </p:nvSpPr>
        <p:spPr>
          <a:xfrm flipH="false" flipV="false" rot="0">
            <a:off x="13142605" y="2417534"/>
            <a:ext cx="859614" cy="1291769"/>
          </a:xfrm>
          <a:custGeom>
            <a:avLst/>
            <a:gdLst/>
            <a:ahLst/>
            <a:cxnLst/>
            <a:rect r="r" b="b" t="t" l="l"/>
            <a:pathLst>
              <a:path h="1291769" w="859614">
                <a:moveTo>
                  <a:pt x="0" y="0"/>
                </a:moveTo>
                <a:lnTo>
                  <a:pt x="859613" y="0"/>
                </a:lnTo>
                <a:lnTo>
                  <a:pt x="859613" y="1291769"/>
                </a:lnTo>
                <a:lnTo>
                  <a:pt x="0" y="12917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6" id="26"/>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452123" y="2957390"/>
            <a:ext cx="16682125" cy="4111087"/>
            <a:chOff x="0" y="0"/>
            <a:chExt cx="4393646" cy="1082756"/>
          </a:xfrm>
        </p:grpSpPr>
        <p:sp>
          <p:nvSpPr>
            <p:cNvPr name="Freeform 6" id="6"/>
            <p:cNvSpPr/>
            <p:nvPr/>
          </p:nvSpPr>
          <p:spPr>
            <a:xfrm flipH="false" flipV="false" rot="0">
              <a:off x="0" y="0"/>
              <a:ext cx="4393646" cy="1082756"/>
            </a:xfrm>
            <a:custGeom>
              <a:avLst/>
              <a:gdLst/>
              <a:ahLst/>
              <a:cxnLst/>
              <a:rect r="r" b="b" t="t" l="l"/>
              <a:pathLst>
                <a:path h="1082756" w="4393646">
                  <a:moveTo>
                    <a:pt x="0" y="0"/>
                  </a:moveTo>
                  <a:lnTo>
                    <a:pt x="4393646" y="0"/>
                  </a:lnTo>
                  <a:lnTo>
                    <a:pt x="4393646" y="1082756"/>
                  </a:lnTo>
                  <a:lnTo>
                    <a:pt x="0" y="1082756"/>
                  </a:lnTo>
                  <a:close/>
                </a:path>
              </a:pathLst>
            </a:custGeom>
            <a:solidFill>
              <a:srgbClr val="F1F2F2"/>
            </a:solidFill>
          </p:spPr>
        </p:sp>
        <p:sp>
          <p:nvSpPr>
            <p:cNvPr name="TextBox 7" id="7"/>
            <p:cNvSpPr txBox="true"/>
            <p:nvPr/>
          </p:nvSpPr>
          <p:spPr>
            <a:xfrm>
              <a:off x="0" y="-38100"/>
              <a:ext cx="4393646" cy="1120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452123" y="687305"/>
            <a:ext cx="16682125" cy="2513137"/>
            <a:chOff x="0" y="0"/>
            <a:chExt cx="4393646" cy="661896"/>
          </a:xfrm>
        </p:grpSpPr>
        <p:sp>
          <p:nvSpPr>
            <p:cNvPr name="Freeform 9" id="9"/>
            <p:cNvSpPr/>
            <p:nvPr/>
          </p:nvSpPr>
          <p:spPr>
            <a:xfrm flipH="false" flipV="false" rot="0">
              <a:off x="0" y="0"/>
              <a:ext cx="4393646" cy="661896"/>
            </a:xfrm>
            <a:custGeom>
              <a:avLst/>
              <a:gdLst/>
              <a:ahLst/>
              <a:cxnLst/>
              <a:rect r="r" b="b" t="t" l="l"/>
              <a:pathLst>
                <a:path h="661896" w="4393646">
                  <a:moveTo>
                    <a:pt x="0" y="0"/>
                  </a:moveTo>
                  <a:lnTo>
                    <a:pt x="4393646" y="0"/>
                  </a:lnTo>
                  <a:lnTo>
                    <a:pt x="4393646" y="661896"/>
                  </a:lnTo>
                  <a:lnTo>
                    <a:pt x="0" y="661896"/>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393646" cy="699996"/>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true" flipV="false" rot="-1536545">
            <a:off x="16487867" y="-6185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4543721" y="904875"/>
            <a:ext cx="9200557" cy="2295567"/>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PROPOSED REQUIREMENTS</a:t>
            </a:r>
          </a:p>
        </p:txBody>
      </p:sp>
      <p:sp>
        <p:nvSpPr>
          <p:cNvPr name="TextBox 13" id="13"/>
          <p:cNvSpPr txBox="true"/>
          <p:nvPr/>
        </p:nvSpPr>
        <p:spPr>
          <a:xfrm rot="0">
            <a:off x="6876264" y="3335567"/>
            <a:ext cx="11257984" cy="4302125"/>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Visualization of such information as demographics (like immigration/citizenship status, indigenous populations, gender/identity, veterans, and disabilities) required for government analysts and housing providers to assess the homelessness/social housing situation.</a:t>
            </a:r>
          </a:p>
          <a:p>
            <a:pPr>
              <a:lnSpc>
                <a:spcPts val="4899"/>
              </a:lnSpc>
            </a:pPr>
          </a:p>
        </p:txBody>
      </p:sp>
      <p:grpSp>
        <p:nvGrpSpPr>
          <p:cNvPr name="Group 14" id="14"/>
          <p:cNvGrpSpPr/>
          <p:nvPr/>
        </p:nvGrpSpPr>
        <p:grpSpPr>
          <a:xfrm rot="0">
            <a:off x="1452123" y="7181129"/>
            <a:ext cx="16682125" cy="3105871"/>
            <a:chOff x="0" y="0"/>
            <a:chExt cx="4393646" cy="818007"/>
          </a:xfrm>
        </p:grpSpPr>
        <p:sp>
          <p:nvSpPr>
            <p:cNvPr name="Freeform 15" id="15"/>
            <p:cNvSpPr/>
            <p:nvPr/>
          </p:nvSpPr>
          <p:spPr>
            <a:xfrm flipH="false" flipV="false" rot="0">
              <a:off x="0" y="0"/>
              <a:ext cx="4393646" cy="818007"/>
            </a:xfrm>
            <a:custGeom>
              <a:avLst/>
              <a:gdLst/>
              <a:ahLst/>
              <a:cxnLst/>
              <a:rect r="r" b="b" t="t" l="l"/>
              <a:pathLst>
                <a:path h="818007" w="4393646">
                  <a:moveTo>
                    <a:pt x="0" y="0"/>
                  </a:moveTo>
                  <a:lnTo>
                    <a:pt x="4393646" y="0"/>
                  </a:lnTo>
                  <a:lnTo>
                    <a:pt x="4393646" y="818007"/>
                  </a:lnTo>
                  <a:lnTo>
                    <a:pt x="0" y="818007"/>
                  </a:lnTo>
                  <a:close/>
                </a:path>
              </a:pathLst>
            </a:custGeom>
            <a:solidFill>
              <a:srgbClr val="F1F2F2"/>
            </a:solidFill>
          </p:spPr>
        </p:sp>
        <p:sp>
          <p:nvSpPr>
            <p:cNvPr name="TextBox 16" id="16"/>
            <p:cNvSpPr txBox="true"/>
            <p:nvPr/>
          </p:nvSpPr>
          <p:spPr>
            <a:xfrm>
              <a:off x="0" y="-38100"/>
              <a:ext cx="4393646" cy="856107"/>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2059652" y="3581668"/>
            <a:ext cx="4156254" cy="646430"/>
          </a:xfrm>
          <a:prstGeom prst="rect">
            <a:avLst/>
          </a:prstGeom>
        </p:spPr>
        <p:txBody>
          <a:bodyPr anchor="t" rtlCol="false" tIns="0" lIns="0" bIns="0" rIns="0">
            <a:spAutoFit/>
          </a:bodyPr>
          <a:lstStyle/>
          <a:p>
            <a:pPr>
              <a:lnSpc>
                <a:spcPts val="5320"/>
              </a:lnSpc>
            </a:pPr>
            <a:r>
              <a:rPr lang="en-US" sz="3800">
                <a:solidFill>
                  <a:srgbClr val="000000"/>
                </a:solidFill>
                <a:latin typeface="Fredoka One"/>
              </a:rPr>
              <a:t>DASHBOARD-1</a:t>
            </a:r>
          </a:p>
        </p:txBody>
      </p:sp>
      <p:sp>
        <p:nvSpPr>
          <p:cNvPr name="TextBox 18" id="18"/>
          <p:cNvSpPr txBox="true"/>
          <p:nvPr/>
        </p:nvSpPr>
        <p:spPr>
          <a:xfrm rot="0">
            <a:off x="2059652" y="8026130"/>
            <a:ext cx="4156254" cy="646430"/>
          </a:xfrm>
          <a:prstGeom prst="rect">
            <a:avLst/>
          </a:prstGeom>
        </p:spPr>
        <p:txBody>
          <a:bodyPr anchor="t" rtlCol="false" tIns="0" lIns="0" bIns="0" rIns="0">
            <a:spAutoFit/>
          </a:bodyPr>
          <a:lstStyle/>
          <a:p>
            <a:pPr>
              <a:lnSpc>
                <a:spcPts val="5320"/>
              </a:lnSpc>
            </a:pPr>
            <a:r>
              <a:rPr lang="en-US" sz="3800">
                <a:solidFill>
                  <a:srgbClr val="000000"/>
                </a:solidFill>
                <a:latin typeface="Fredoka One"/>
              </a:rPr>
              <a:t>DASHBOARD-2</a:t>
            </a:r>
          </a:p>
        </p:txBody>
      </p:sp>
      <p:sp>
        <p:nvSpPr>
          <p:cNvPr name="AutoShape 19" id="19"/>
          <p:cNvSpPr/>
          <p:nvPr/>
        </p:nvSpPr>
        <p:spPr>
          <a:xfrm flipV="true">
            <a:off x="6662885" y="3392717"/>
            <a:ext cx="28575" cy="3327284"/>
          </a:xfrm>
          <a:prstGeom prst="line">
            <a:avLst/>
          </a:prstGeom>
          <a:ln cap="flat" w="133350">
            <a:solidFill>
              <a:srgbClr val="DDDEDE"/>
            </a:solidFill>
            <a:prstDash val="solid"/>
            <a:headEnd type="none" len="sm" w="sm"/>
            <a:tailEnd type="none" len="sm" w="sm"/>
          </a:ln>
        </p:spPr>
      </p:sp>
      <p:sp>
        <p:nvSpPr>
          <p:cNvPr name="AutoShape 20" id="20"/>
          <p:cNvSpPr/>
          <p:nvPr/>
        </p:nvSpPr>
        <p:spPr>
          <a:xfrm flipV="true">
            <a:off x="6662885" y="7181129"/>
            <a:ext cx="28575" cy="2550619"/>
          </a:xfrm>
          <a:prstGeom prst="line">
            <a:avLst/>
          </a:prstGeom>
          <a:ln cap="flat" w="133350">
            <a:solidFill>
              <a:srgbClr val="DDDEDE"/>
            </a:solidFill>
            <a:prstDash val="solid"/>
            <a:headEnd type="none" len="sm" w="sm"/>
            <a:tailEnd type="none" len="sm" w="sm"/>
          </a:ln>
        </p:spPr>
      </p:sp>
      <p:sp>
        <p:nvSpPr>
          <p:cNvPr name="Freeform 21" id="21"/>
          <p:cNvSpPr/>
          <p:nvPr/>
        </p:nvSpPr>
        <p:spPr>
          <a:xfrm flipH="true" flipV="false" rot="9999176">
            <a:off x="-1316676" y="171656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6876264" y="7297078"/>
            <a:ext cx="11257984" cy="2444750"/>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Showing the trends of shelter occupancies, the wait time and the demographics for social housing, and availability of shelters, their features and amenities in order to anticipate demand advocate for funding.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576611" y="8353252"/>
            <a:ext cx="19974273" cy="1420979"/>
            <a:chOff x="0" y="0"/>
            <a:chExt cx="5260714" cy="374250"/>
          </a:xfrm>
        </p:grpSpPr>
        <p:sp>
          <p:nvSpPr>
            <p:cNvPr name="Freeform 6" id="6"/>
            <p:cNvSpPr/>
            <p:nvPr/>
          </p:nvSpPr>
          <p:spPr>
            <a:xfrm flipH="false" flipV="false" rot="0">
              <a:off x="0" y="0"/>
              <a:ext cx="5260714" cy="374250"/>
            </a:xfrm>
            <a:custGeom>
              <a:avLst/>
              <a:gdLst/>
              <a:ahLst/>
              <a:cxnLst/>
              <a:rect r="r" b="b" t="t" l="l"/>
              <a:pathLst>
                <a:path h="374250" w="5260714">
                  <a:moveTo>
                    <a:pt x="0" y="0"/>
                  </a:moveTo>
                  <a:lnTo>
                    <a:pt x="5260714" y="0"/>
                  </a:lnTo>
                  <a:lnTo>
                    <a:pt x="5260714" y="374250"/>
                  </a:lnTo>
                  <a:lnTo>
                    <a:pt x="0" y="374250"/>
                  </a:lnTo>
                  <a:close/>
                </a:path>
              </a:pathLst>
            </a:custGeom>
            <a:solidFill>
              <a:srgbClr val="F1F2F2"/>
            </a:solidFill>
          </p:spPr>
        </p:sp>
        <p:sp>
          <p:nvSpPr>
            <p:cNvPr name="TextBox 7" id="7"/>
            <p:cNvSpPr txBox="true"/>
            <p:nvPr/>
          </p:nvSpPr>
          <p:spPr>
            <a:xfrm>
              <a:off x="0" y="-38100"/>
              <a:ext cx="5260714" cy="41235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076251" y="1662606"/>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2120044" y="6010601"/>
            <a:ext cx="3395204" cy="1049427"/>
          </a:xfrm>
          <a:custGeom>
            <a:avLst/>
            <a:gdLst/>
            <a:ahLst/>
            <a:cxnLst/>
            <a:rect r="r" b="b" t="t" l="l"/>
            <a:pathLst>
              <a:path h="1049427" w="3395204">
                <a:moveTo>
                  <a:pt x="3395205" y="0"/>
                </a:moveTo>
                <a:lnTo>
                  <a:pt x="0" y="0"/>
                </a:lnTo>
                <a:lnTo>
                  <a:pt x="0" y="1049427"/>
                </a:lnTo>
                <a:lnTo>
                  <a:pt x="3395205" y="1049427"/>
                </a:lnTo>
                <a:lnTo>
                  <a:pt x="3395205"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269473" y="2924194"/>
            <a:ext cx="11749054" cy="1793183"/>
          </a:xfrm>
          <a:prstGeom prst="rect">
            <a:avLst/>
          </a:prstGeom>
        </p:spPr>
        <p:txBody>
          <a:bodyPr anchor="t" rtlCol="false" tIns="0" lIns="0" bIns="0" rIns="0">
            <a:spAutoFit/>
          </a:bodyPr>
          <a:lstStyle/>
          <a:p>
            <a:pPr algn="ctr">
              <a:lnSpc>
                <a:spcPts val="14620"/>
              </a:lnSpc>
            </a:pPr>
            <a:r>
              <a:rPr lang="en-US" sz="10443">
                <a:solidFill>
                  <a:srgbClr val="000000"/>
                </a:solidFill>
                <a:latin typeface="Fredoka One Bold"/>
              </a:rPr>
              <a:t>PART 2</a:t>
            </a:r>
          </a:p>
        </p:txBody>
      </p:sp>
      <p:sp>
        <p:nvSpPr>
          <p:cNvPr name="TextBox 11" id="11"/>
          <p:cNvSpPr txBox="true"/>
          <p:nvPr/>
        </p:nvSpPr>
        <p:spPr>
          <a:xfrm rot="0">
            <a:off x="4190453" y="4753179"/>
            <a:ext cx="9907094" cy="2317039"/>
          </a:xfrm>
          <a:prstGeom prst="rect">
            <a:avLst/>
          </a:prstGeom>
        </p:spPr>
        <p:txBody>
          <a:bodyPr anchor="t" rtlCol="false" tIns="0" lIns="0" bIns="0" rIns="0">
            <a:spAutoFit/>
          </a:bodyPr>
          <a:lstStyle/>
          <a:p>
            <a:pPr algn="ctr">
              <a:lnSpc>
                <a:spcPts val="6164"/>
              </a:lnSpc>
            </a:pPr>
            <a:r>
              <a:rPr lang="en-US" sz="4402">
                <a:solidFill>
                  <a:srgbClr val="000000"/>
                </a:solidFill>
                <a:latin typeface="Nunito Bold"/>
              </a:rPr>
              <a:t>DATA ANONYMYZATION AND PRIVACY</a:t>
            </a:r>
          </a:p>
          <a:p>
            <a:pPr algn="ctr">
              <a:lnSpc>
                <a:spcPts val="6164"/>
              </a:lnSpc>
            </a:pPr>
          </a:p>
        </p:txBody>
      </p:sp>
      <p:sp>
        <p:nvSpPr>
          <p:cNvPr name="TextBox 12" id="12"/>
          <p:cNvSpPr txBox="true"/>
          <p:nvPr/>
        </p:nvSpPr>
        <p:spPr>
          <a:xfrm rot="0">
            <a:off x="480526" y="8743950"/>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296667" y="687305"/>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505943"/>
            <a:ext cx="16230600" cy="6382179"/>
            <a:chOff x="0" y="0"/>
            <a:chExt cx="4274726" cy="1680903"/>
          </a:xfrm>
        </p:grpSpPr>
        <p:sp>
          <p:nvSpPr>
            <p:cNvPr name="Freeform 7" id="7"/>
            <p:cNvSpPr/>
            <p:nvPr/>
          </p:nvSpPr>
          <p:spPr>
            <a:xfrm flipH="false" flipV="false" rot="0">
              <a:off x="0" y="0"/>
              <a:ext cx="4274726" cy="1680903"/>
            </a:xfrm>
            <a:custGeom>
              <a:avLst/>
              <a:gdLst/>
              <a:ahLst/>
              <a:cxnLst/>
              <a:rect r="r" b="b" t="t" l="l"/>
              <a:pathLst>
                <a:path h="1680903" w="4274726">
                  <a:moveTo>
                    <a:pt x="0" y="0"/>
                  </a:moveTo>
                  <a:lnTo>
                    <a:pt x="4274726" y="0"/>
                  </a:lnTo>
                  <a:lnTo>
                    <a:pt x="4274726" y="1680903"/>
                  </a:lnTo>
                  <a:lnTo>
                    <a:pt x="0" y="1680903"/>
                  </a:lnTo>
                  <a:close/>
                </a:path>
              </a:pathLst>
            </a:custGeom>
            <a:solidFill>
              <a:srgbClr val="F1F2F2"/>
            </a:solidFill>
          </p:spPr>
        </p:sp>
        <p:sp>
          <p:nvSpPr>
            <p:cNvPr name="TextBox 8" id="8"/>
            <p:cNvSpPr txBox="true"/>
            <p:nvPr/>
          </p:nvSpPr>
          <p:spPr>
            <a:xfrm>
              <a:off x="0" y="-38100"/>
              <a:ext cx="4274726" cy="171900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4272999" y="687305"/>
            <a:ext cx="10345184" cy="1730229"/>
            <a:chOff x="0" y="0"/>
            <a:chExt cx="2724657" cy="455698"/>
          </a:xfrm>
        </p:grpSpPr>
        <p:sp>
          <p:nvSpPr>
            <p:cNvPr name="Freeform 10" id="10"/>
            <p:cNvSpPr/>
            <p:nvPr/>
          </p:nvSpPr>
          <p:spPr>
            <a:xfrm flipH="false" flipV="false" rot="0">
              <a:off x="0" y="0"/>
              <a:ext cx="2724658" cy="455698"/>
            </a:xfrm>
            <a:custGeom>
              <a:avLst/>
              <a:gdLst/>
              <a:ahLst/>
              <a:cxnLst/>
              <a:rect r="r" b="b" t="t" l="l"/>
              <a:pathLst>
                <a:path h="455698" w="2724658">
                  <a:moveTo>
                    <a:pt x="0" y="0"/>
                  </a:moveTo>
                  <a:lnTo>
                    <a:pt x="2724658" y="0"/>
                  </a:lnTo>
                  <a:lnTo>
                    <a:pt x="2724658" y="455698"/>
                  </a:lnTo>
                  <a:lnTo>
                    <a:pt x="0" y="455698"/>
                  </a:lnTo>
                  <a:close/>
                </a:path>
              </a:pathLst>
            </a:custGeom>
            <a:solidFill>
              <a:srgbClr val="DDDEDE"/>
            </a:solidFill>
            <a:ln w="38100" cap="sq">
              <a:solidFill>
                <a:srgbClr val="F1F2F2"/>
              </a:solidFill>
              <a:prstDash val="solid"/>
              <a:miter/>
            </a:ln>
          </p:spPr>
        </p:sp>
        <p:sp>
          <p:nvSpPr>
            <p:cNvPr name="TextBox 11" id="11"/>
            <p:cNvSpPr txBox="true"/>
            <p:nvPr/>
          </p:nvSpPr>
          <p:spPr>
            <a:xfrm>
              <a:off x="0" y="-38100"/>
              <a:ext cx="2724657"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576611" y="8801100"/>
            <a:ext cx="19974273" cy="1861295"/>
            <a:chOff x="0" y="0"/>
            <a:chExt cx="5260714" cy="490218"/>
          </a:xfrm>
        </p:grpSpPr>
        <p:sp>
          <p:nvSpPr>
            <p:cNvPr name="Freeform 13" id="13"/>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4" id="14"/>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0">
            <a:off x="15561698" y="981230"/>
            <a:ext cx="3395204" cy="1049427"/>
          </a:xfrm>
          <a:custGeom>
            <a:avLst/>
            <a:gdLst/>
            <a:ahLst/>
            <a:cxnLst/>
            <a:rect r="r" b="b" t="t" l="l"/>
            <a:pathLst>
              <a:path h="1049427" w="3395204">
                <a:moveTo>
                  <a:pt x="0" y="0"/>
                </a:moveTo>
                <a:lnTo>
                  <a:pt x="3395204" y="0"/>
                </a:lnTo>
                <a:lnTo>
                  <a:pt x="3395204" y="1049426"/>
                </a:lnTo>
                <a:lnTo>
                  <a:pt x="0" y="104942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4543721" y="904875"/>
            <a:ext cx="10074461"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MAIN DATA CONCERNS</a:t>
            </a:r>
          </a:p>
        </p:txBody>
      </p:sp>
      <p:sp>
        <p:nvSpPr>
          <p:cNvPr name="TextBox 17" id="17"/>
          <p:cNvSpPr txBox="true"/>
          <p:nvPr/>
        </p:nvSpPr>
        <p:spPr>
          <a:xfrm rot="0">
            <a:off x="2246042" y="3009535"/>
            <a:ext cx="6580227" cy="64643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Fredoka One"/>
              </a:rPr>
              <a:t>DATA SHARING</a:t>
            </a:r>
          </a:p>
        </p:txBody>
      </p:sp>
      <p:sp>
        <p:nvSpPr>
          <p:cNvPr name="TextBox 18" id="18"/>
          <p:cNvSpPr txBox="true"/>
          <p:nvPr/>
        </p:nvSpPr>
        <p:spPr>
          <a:xfrm rot="0">
            <a:off x="2246042" y="4089958"/>
            <a:ext cx="10025905" cy="64643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Fredoka One"/>
              </a:rPr>
              <a:t>DATA VARIABILITY AND ACCURACY</a:t>
            </a:r>
          </a:p>
        </p:txBody>
      </p:sp>
      <p:sp>
        <p:nvSpPr>
          <p:cNvPr name="TextBox 19" id="19"/>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
        <p:nvSpPr>
          <p:cNvPr name="TextBox 20" id="20"/>
          <p:cNvSpPr txBox="true"/>
          <p:nvPr/>
        </p:nvSpPr>
        <p:spPr>
          <a:xfrm rot="0">
            <a:off x="2246042" y="4448810"/>
            <a:ext cx="11474089" cy="1313180"/>
          </a:xfrm>
          <a:prstGeom prst="rect">
            <a:avLst/>
          </a:prstGeom>
        </p:spPr>
        <p:txBody>
          <a:bodyPr anchor="t" rtlCol="false" tIns="0" lIns="0" bIns="0" rIns="0">
            <a:spAutoFit/>
          </a:bodyPr>
          <a:lstStyle/>
          <a:p>
            <a:pPr>
              <a:lnSpc>
                <a:spcPts val="5320"/>
              </a:lnSpc>
            </a:pPr>
          </a:p>
          <a:p>
            <a:pPr marL="820421" indent="-410210" lvl="1">
              <a:lnSpc>
                <a:spcPts val="5320"/>
              </a:lnSpc>
              <a:buFont typeface="Arial"/>
              <a:buChar char="•"/>
            </a:pPr>
            <a:r>
              <a:rPr lang="en-US" sz="3800">
                <a:solidFill>
                  <a:srgbClr val="000000"/>
                </a:solidFill>
                <a:latin typeface="Fredoka One"/>
              </a:rPr>
              <a:t>Data Privacy and Compliance</a:t>
            </a:r>
          </a:p>
        </p:txBody>
      </p:sp>
      <p:sp>
        <p:nvSpPr>
          <p:cNvPr name="TextBox 21" id="21"/>
          <p:cNvSpPr txBox="true"/>
          <p:nvPr/>
        </p:nvSpPr>
        <p:spPr>
          <a:xfrm rot="0">
            <a:off x="2246042" y="6103941"/>
            <a:ext cx="11474089" cy="64643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Fredoka One"/>
              </a:rPr>
              <a:t>DATA ANONYMIZATION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0" y="1028700"/>
            <a:ext cx="18288000" cy="1880041"/>
            <a:chOff x="0" y="0"/>
            <a:chExt cx="4816593" cy="495155"/>
          </a:xfrm>
        </p:grpSpPr>
        <p:sp>
          <p:nvSpPr>
            <p:cNvPr name="Freeform 6" id="6"/>
            <p:cNvSpPr/>
            <p:nvPr/>
          </p:nvSpPr>
          <p:spPr>
            <a:xfrm flipH="false" flipV="false" rot="0">
              <a:off x="0" y="0"/>
              <a:ext cx="4816592" cy="495155"/>
            </a:xfrm>
            <a:custGeom>
              <a:avLst/>
              <a:gdLst/>
              <a:ahLst/>
              <a:cxnLst/>
              <a:rect r="r" b="b" t="t" l="l"/>
              <a:pathLst>
                <a:path h="495155" w="4816592">
                  <a:moveTo>
                    <a:pt x="0" y="0"/>
                  </a:moveTo>
                  <a:lnTo>
                    <a:pt x="4816592" y="0"/>
                  </a:lnTo>
                  <a:lnTo>
                    <a:pt x="4816592" y="495155"/>
                  </a:lnTo>
                  <a:lnTo>
                    <a:pt x="0" y="495155"/>
                  </a:lnTo>
                  <a:close/>
                </a:path>
              </a:pathLst>
            </a:custGeom>
            <a:solidFill>
              <a:srgbClr val="DDDEDE"/>
            </a:solidFill>
            <a:ln w="38100" cap="sq">
              <a:solidFill>
                <a:srgbClr val="F1F2F2"/>
              </a:solidFill>
              <a:prstDash val="solid"/>
              <a:miter/>
            </a:ln>
          </p:spPr>
        </p:sp>
        <p:sp>
          <p:nvSpPr>
            <p:cNvPr name="TextBox 7" id="7"/>
            <p:cNvSpPr txBox="true"/>
            <p:nvPr/>
          </p:nvSpPr>
          <p:spPr>
            <a:xfrm>
              <a:off x="0" y="-38100"/>
              <a:ext cx="4816593" cy="533255"/>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76611" y="9731748"/>
            <a:ext cx="19974273" cy="930648"/>
            <a:chOff x="0" y="0"/>
            <a:chExt cx="5260714" cy="245109"/>
          </a:xfrm>
        </p:grpSpPr>
        <p:sp>
          <p:nvSpPr>
            <p:cNvPr name="Freeform 9" id="9"/>
            <p:cNvSpPr/>
            <p:nvPr/>
          </p:nvSpPr>
          <p:spPr>
            <a:xfrm flipH="false" flipV="false" rot="0">
              <a:off x="0" y="0"/>
              <a:ext cx="5260714" cy="245109"/>
            </a:xfrm>
            <a:custGeom>
              <a:avLst/>
              <a:gdLst/>
              <a:ahLst/>
              <a:cxnLst/>
              <a:rect r="r" b="b" t="t" l="l"/>
              <a:pathLst>
                <a:path h="245109" w="5260714">
                  <a:moveTo>
                    <a:pt x="0" y="0"/>
                  </a:moveTo>
                  <a:lnTo>
                    <a:pt x="5260714" y="0"/>
                  </a:lnTo>
                  <a:lnTo>
                    <a:pt x="5260714" y="245109"/>
                  </a:lnTo>
                  <a:lnTo>
                    <a:pt x="0" y="245109"/>
                  </a:lnTo>
                  <a:close/>
                </a:path>
              </a:pathLst>
            </a:custGeom>
            <a:solidFill>
              <a:srgbClr val="F1F2F2"/>
            </a:solidFill>
          </p:spPr>
        </p:sp>
        <p:sp>
          <p:nvSpPr>
            <p:cNvPr name="TextBox 10" id="10"/>
            <p:cNvSpPr txBox="true"/>
            <p:nvPr/>
          </p:nvSpPr>
          <p:spPr>
            <a:xfrm>
              <a:off x="0" y="-38100"/>
              <a:ext cx="5260714" cy="283209"/>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299624" y="-123825"/>
            <a:ext cx="20370393" cy="3917125"/>
          </a:xfrm>
          <a:prstGeom prst="rect">
            <a:avLst/>
          </a:prstGeom>
        </p:spPr>
        <p:txBody>
          <a:bodyPr anchor="t" rtlCol="false" tIns="0" lIns="0" bIns="0" rIns="0">
            <a:spAutoFit/>
          </a:bodyPr>
          <a:lstStyle/>
          <a:p>
            <a:pPr algn="ctr">
              <a:lnSpc>
                <a:spcPts val="9250"/>
              </a:lnSpc>
            </a:pPr>
          </a:p>
          <a:p>
            <a:pPr algn="ctr">
              <a:lnSpc>
                <a:spcPts val="7290"/>
              </a:lnSpc>
            </a:pPr>
            <a:r>
              <a:rPr lang="en-US" sz="5207">
                <a:solidFill>
                  <a:srgbClr val="000000"/>
                </a:solidFill>
                <a:latin typeface="Fredoka One Bold"/>
              </a:rPr>
              <a:t>CANADIAN DATA GOVERNANCE FRAMEWORKS </a:t>
            </a:r>
          </a:p>
          <a:p>
            <a:pPr algn="ctr">
              <a:lnSpc>
                <a:spcPts val="7290"/>
              </a:lnSpc>
            </a:pPr>
            <a:r>
              <a:rPr lang="en-US" sz="5207">
                <a:solidFill>
                  <a:srgbClr val="000000"/>
                </a:solidFill>
                <a:latin typeface="Fredoka One Bold"/>
              </a:rPr>
              <a:t>FROM INFORMATION PROVIDERS</a:t>
            </a:r>
          </a:p>
          <a:p>
            <a:pPr algn="ctr">
              <a:lnSpc>
                <a:spcPts val="7290"/>
              </a:lnSpc>
            </a:pPr>
          </a:p>
        </p:txBody>
      </p:sp>
      <p:sp>
        <p:nvSpPr>
          <p:cNvPr name="TextBox 12" id="12"/>
          <p:cNvSpPr txBox="true"/>
          <p:nvPr/>
        </p:nvSpPr>
        <p:spPr>
          <a:xfrm rot="0">
            <a:off x="1028700" y="3300167"/>
            <a:ext cx="17036971" cy="7397750"/>
          </a:xfrm>
          <a:prstGeom prst="rect">
            <a:avLst/>
          </a:prstGeom>
        </p:spPr>
        <p:txBody>
          <a:bodyPr anchor="t" rtlCol="false" tIns="0" lIns="0" bIns="0" rIns="0">
            <a:spAutoFit/>
          </a:bodyPr>
          <a:lstStyle/>
          <a:p>
            <a:pPr>
              <a:lnSpc>
                <a:spcPts val="4899"/>
              </a:lnSpc>
            </a:pPr>
            <a:r>
              <a:rPr lang="en-US" sz="3499" u="sng">
                <a:solidFill>
                  <a:srgbClr val="000000"/>
                </a:solidFill>
                <a:latin typeface="Nunito Bold"/>
                <a:hlinkClick r:id="rId4" tooltip="https://www.priv.gc.ca/en/privacy-topics/privacy-laws-in-canada/the-personal-information-protection-and-electronic-documents-act-pipeda/"/>
              </a:rPr>
              <a:t>Personal Information Protection and Electronic Documents Act (PIPEDA)</a:t>
            </a:r>
            <a:r>
              <a:rPr lang="en-US" sz="3499">
                <a:solidFill>
                  <a:srgbClr val="000000"/>
                </a:solidFill>
                <a:latin typeface="Nunito Bold"/>
              </a:rPr>
              <a:t> </a:t>
            </a:r>
          </a:p>
          <a:p>
            <a:pPr>
              <a:lnSpc>
                <a:spcPts val="4899"/>
              </a:lnSpc>
            </a:pPr>
          </a:p>
          <a:p>
            <a:pPr>
              <a:lnSpc>
                <a:spcPts val="4899"/>
              </a:lnSpc>
            </a:pPr>
            <a:r>
              <a:rPr lang="en-US" sz="3499" u="sng">
                <a:solidFill>
                  <a:srgbClr val="000000"/>
                </a:solidFill>
                <a:latin typeface="Nunito Bold"/>
                <a:hlinkClick r:id="rId5" tooltip="https://www.canada.ca/en/department-national-defence/corporate/reports-publications/data-governance.html"/>
              </a:rPr>
              <a:t>DND/CAF Data Governance Framework</a:t>
            </a:r>
          </a:p>
          <a:p>
            <a:pPr>
              <a:lnSpc>
                <a:spcPts val="4899"/>
              </a:lnSpc>
            </a:pPr>
          </a:p>
          <a:p>
            <a:pPr>
              <a:lnSpc>
                <a:spcPts val="4899"/>
              </a:lnSpc>
            </a:pPr>
            <a:r>
              <a:rPr lang="en-US" sz="3499" u="sng">
                <a:solidFill>
                  <a:srgbClr val="000000"/>
                </a:solidFill>
                <a:latin typeface="Nunito Bold"/>
                <a:hlinkClick r:id="rId6" tooltip="https://www.cyber.gc.ca/en/education-community/academic-outreach-cyber-skills-development/canadian-cyber-security-skills-framework"/>
              </a:rPr>
              <a:t>Canadian Cybersecurity Framework</a:t>
            </a:r>
          </a:p>
          <a:p>
            <a:pPr>
              <a:lnSpc>
                <a:spcPts val="4899"/>
              </a:lnSpc>
            </a:pPr>
          </a:p>
          <a:p>
            <a:pPr>
              <a:lnSpc>
                <a:spcPts val="4899"/>
              </a:lnSpc>
            </a:pPr>
            <a:r>
              <a:rPr lang="en-US" sz="3499" u="sng">
                <a:solidFill>
                  <a:srgbClr val="000000"/>
                </a:solidFill>
                <a:latin typeface="Nunito Bold"/>
              </a:rPr>
              <a:t>The Canadian Tri-Council Policy Statement: Ethical Conduct for Research Involving Humans (TCPS 2)</a:t>
            </a:r>
          </a:p>
          <a:p>
            <a:pPr>
              <a:lnSpc>
                <a:spcPts val="4899"/>
              </a:lnSpc>
            </a:pPr>
          </a:p>
          <a:p>
            <a:pPr>
              <a:lnSpc>
                <a:spcPts val="4899"/>
              </a:lnSpc>
            </a:pPr>
            <a:r>
              <a:rPr lang="en-US" sz="3499" u="sng">
                <a:solidFill>
                  <a:srgbClr val="000000"/>
                </a:solidFill>
                <a:latin typeface="Nunito Bold"/>
              </a:rPr>
              <a:t>SCE – Communication Security Establishment</a:t>
            </a:r>
          </a:p>
          <a:p>
            <a:pPr>
              <a:lnSpc>
                <a:spcPts val="4899"/>
              </a:lnSpc>
            </a:pPr>
          </a:p>
          <a:p>
            <a:pPr>
              <a:lnSpc>
                <a:spcPts val="4899"/>
              </a:lnSpc>
            </a:pPr>
          </a:p>
        </p:txBody>
      </p:sp>
      <p:sp>
        <p:nvSpPr>
          <p:cNvPr name="Freeform 13" id="13"/>
          <p:cNvSpPr/>
          <p:nvPr/>
        </p:nvSpPr>
        <p:spPr>
          <a:xfrm flipH="false" flipV="false" rot="0">
            <a:off x="-1109662" y="-911620"/>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true" flipV="false" rot="0">
            <a:off x="14892796" y="34805"/>
            <a:ext cx="3395204" cy="1049427"/>
          </a:xfrm>
          <a:custGeom>
            <a:avLst/>
            <a:gdLst/>
            <a:ahLst/>
            <a:cxnLst/>
            <a:rect r="r" b="b" t="t" l="l"/>
            <a:pathLst>
              <a:path h="1049427" w="3395204">
                <a:moveTo>
                  <a:pt x="3395204" y="0"/>
                </a:moveTo>
                <a:lnTo>
                  <a:pt x="0" y="0"/>
                </a:lnTo>
                <a:lnTo>
                  <a:pt x="0" y="1049427"/>
                </a:lnTo>
                <a:lnTo>
                  <a:pt x="3395204" y="1049427"/>
                </a:lnTo>
                <a:lnTo>
                  <a:pt x="3395204"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5" id="15"/>
          <p:cNvSpPr txBox="true"/>
          <p:nvPr/>
        </p:nvSpPr>
        <p:spPr>
          <a:xfrm rot="0">
            <a:off x="13270285" y="96745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576611" y="8353252"/>
            <a:ext cx="19974273" cy="1420979"/>
            <a:chOff x="0" y="0"/>
            <a:chExt cx="5260714" cy="374250"/>
          </a:xfrm>
        </p:grpSpPr>
        <p:sp>
          <p:nvSpPr>
            <p:cNvPr name="Freeform 6" id="6"/>
            <p:cNvSpPr/>
            <p:nvPr/>
          </p:nvSpPr>
          <p:spPr>
            <a:xfrm flipH="false" flipV="false" rot="0">
              <a:off x="0" y="0"/>
              <a:ext cx="5260714" cy="374250"/>
            </a:xfrm>
            <a:custGeom>
              <a:avLst/>
              <a:gdLst/>
              <a:ahLst/>
              <a:cxnLst/>
              <a:rect r="r" b="b" t="t" l="l"/>
              <a:pathLst>
                <a:path h="374250" w="5260714">
                  <a:moveTo>
                    <a:pt x="0" y="0"/>
                  </a:moveTo>
                  <a:lnTo>
                    <a:pt x="5260714" y="0"/>
                  </a:lnTo>
                  <a:lnTo>
                    <a:pt x="5260714" y="374250"/>
                  </a:lnTo>
                  <a:lnTo>
                    <a:pt x="0" y="374250"/>
                  </a:lnTo>
                  <a:close/>
                </a:path>
              </a:pathLst>
            </a:custGeom>
            <a:solidFill>
              <a:srgbClr val="F1F2F2"/>
            </a:solidFill>
          </p:spPr>
        </p:sp>
        <p:sp>
          <p:nvSpPr>
            <p:cNvPr name="TextBox 7" id="7"/>
            <p:cNvSpPr txBox="true"/>
            <p:nvPr/>
          </p:nvSpPr>
          <p:spPr>
            <a:xfrm>
              <a:off x="0" y="-38100"/>
              <a:ext cx="5260714" cy="41235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076251" y="1662606"/>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2120044" y="6010601"/>
            <a:ext cx="3395204" cy="1049427"/>
          </a:xfrm>
          <a:custGeom>
            <a:avLst/>
            <a:gdLst/>
            <a:ahLst/>
            <a:cxnLst/>
            <a:rect r="r" b="b" t="t" l="l"/>
            <a:pathLst>
              <a:path h="1049427" w="3395204">
                <a:moveTo>
                  <a:pt x="3395205" y="0"/>
                </a:moveTo>
                <a:lnTo>
                  <a:pt x="0" y="0"/>
                </a:lnTo>
                <a:lnTo>
                  <a:pt x="0" y="1049427"/>
                </a:lnTo>
                <a:lnTo>
                  <a:pt x="3395205" y="1049427"/>
                </a:lnTo>
                <a:lnTo>
                  <a:pt x="3395205"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269473" y="2924194"/>
            <a:ext cx="11749054" cy="1793183"/>
          </a:xfrm>
          <a:prstGeom prst="rect">
            <a:avLst/>
          </a:prstGeom>
        </p:spPr>
        <p:txBody>
          <a:bodyPr anchor="t" rtlCol="false" tIns="0" lIns="0" bIns="0" rIns="0">
            <a:spAutoFit/>
          </a:bodyPr>
          <a:lstStyle/>
          <a:p>
            <a:pPr algn="ctr">
              <a:lnSpc>
                <a:spcPts val="14620"/>
              </a:lnSpc>
            </a:pPr>
            <a:r>
              <a:rPr lang="en-US" sz="10443">
                <a:solidFill>
                  <a:srgbClr val="000000"/>
                </a:solidFill>
                <a:latin typeface="Fredoka One Bold"/>
              </a:rPr>
              <a:t>PART 1</a:t>
            </a:r>
          </a:p>
        </p:txBody>
      </p:sp>
      <p:sp>
        <p:nvSpPr>
          <p:cNvPr name="TextBox 11" id="11"/>
          <p:cNvSpPr txBox="true"/>
          <p:nvPr/>
        </p:nvSpPr>
        <p:spPr>
          <a:xfrm rot="0">
            <a:off x="4190453" y="4753179"/>
            <a:ext cx="9907094" cy="2317039"/>
          </a:xfrm>
          <a:prstGeom prst="rect">
            <a:avLst/>
          </a:prstGeom>
        </p:spPr>
        <p:txBody>
          <a:bodyPr anchor="t" rtlCol="false" tIns="0" lIns="0" bIns="0" rIns="0">
            <a:spAutoFit/>
          </a:bodyPr>
          <a:lstStyle/>
          <a:p>
            <a:pPr algn="ctr">
              <a:lnSpc>
                <a:spcPts val="6164"/>
              </a:lnSpc>
            </a:pPr>
            <a:r>
              <a:rPr lang="en-US" sz="4402">
                <a:solidFill>
                  <a:srgbClr val="000000"/>
                </a:solidFill>
                <a:latin typeface="Nunito Bold"/>
              </a:rPr>
              <a:t>ANALYSIS OF EXISTING SYSTEMS AND FUTURE FEATURES REQUIREMENTS</a:t>
            </a:r>
          </a:p>
        </p:txBody>
      </p:sp>
      <p:sp>
        <p:nvSpPr>
          <p:cNvPr name="TextBox 12" id="12"/>
          <p:cNvSpPr txBox="true"/>
          <p:nvPr/>
        </p:nvSpPr>
        <p:spPr>
          <a:xfrm rot="0">
            <a:off x="480526" y="8743950"/>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453270" y="3654434"/>
            <a:ext cx="5561517" cy="5603866"/>
            <a:chOff x="0" y="0"/>
            <a:chExt cx="1464762" cy="1475915"/>
          </a:xfrm>
        </p:grpSpPr>
        <p:sp>
          <p:nvSpPr>
            <p:cNvPr name="Freeform 6" id="6"/>
            <p:cNvSpPr/>
            <p:nvPr/>
          </p:nvSpPr>
          <p:spPr>
            <a:xfrm flipH="false" flipV="false" rot="0">
              <a:off x="0" y="0"/>
              <a:ext cx="1464762" cy="1475915"/>
            </a:xfrm>
            <a:custGeom>
              <a:avLst/>
              <a:gdLst/>
              <a:ahLst/>
              <a:cxnLst/>
              <a:rect r="r" b="b" t="t" l="l"/>
              <a:pathLst>
                <a:path h="1475915" w="1464762">
                  <a:moveTo>
                    <a:pt x="0" y="0"/>
                  </a:moveTo>
                  <a:lnTo>
                    <a:pt x="1464762" y="0"/>
                  </a:lnTo>
                  <a:lnTo>
                    <a:pt x="1464762" y="1475915"/>
                  </a:lnTo>
                  <a:lnTo>
                    <a:pt x="0" y="1475915"/>
                  </a:lnTo>
                  <a:close/>
                </a:path>
              </a:pathLst>
            </a:custGeom>
            <a:solidFill>
              <a:srgbClr val="F1F2F2"/>
            </a:solidFill>
          </p:spPr>
        </p:sp>
        <p:sp>
          <p:nvSpPr>
            <p:cNvPr name="TextBox 7" id="7"/>
            <p:cNvSpPr txBox="true"/>
            <p:nvPr/>
          </p:nvSpPr>
          <p:spPr>
            <a:xfrm>
              <a:off x="0" y="-38100"/>
              <a:ext cx="1464762" cy="1514015"/>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171065" y="687305"/>
            <a:ext cx="15689887" cy="2572740"/>
            <a:chOff x="0" y="0"/>
            <a:chExt cx="4132316" cy="677594"/>
          </a:xfrm>
        </p:grpSpPr>
        <p:sp>
          <p:nvSpPr>
            <p:cNvPr name="Freeform 9" id="9"/>
            <p:cNvSpPr/>
            <p:nvPr/>
          </p:nvSpPr>
          <p:spPr>
            <a:xfrm flipH="false" flipV="false" rot="0">
              <a:off x="0" y="0"/>
              <a:ext cx="4132316" cy="677594"/>
            </a:xfrm>
            <a:custGeom>
              <a:avLst/>
              <a:gdLst/>
              <a:ahLst/>
              <a:cxnLst/>
              <a:rect r="r" b="b" t="t" l="l"/>
              <a:pathLst>
                <a:path h="677594" w="4132316">
                  <a:moveTo>
                    <a:pt x="0" y="0"/>
                  </a:moveTo>
                  <a:lnTo>
                    <a:pt x="4132316" y="0"/>
                  </a:lnTo>
                  <a:lnTo>
                    <a:pt x="4132316" y="677594"/>
                  </a:lnTo>
                  <a:lnTo>
                    <a:pt x="0" y="677594"/>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132316" cy="715694"/>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9258300"/>
            <a:ext cx="19974273" cy="1404095"/>
            <a:chOff x="0" y="0"/>
            <a:chExt cx="5260714" cy="369803"/>
          </a:xfrm>
        </p:grpSpPr>
        <p:sp>
          <p:nvSpPr>
            <p:cNvPr name="Freeform 12" id="12"/>
            <p:cNvSpPr/>
            <p:nvPr/>
          </p:nvSpPr>
          <p:spPr>
            <a:xfrm flipH="false" flipV="false" rot="0">
              <a:off x="0" y="0"/>
              <a:ext cx="5260714" cy="369803"/>
            </a:xfrm>
            <a:custGeom>
              <a:avLst/>
              <a:gdLst/>
              <a:ahLst/>
              <a:cxnLst/>
              <a:rect r="r" b="b" t="t" l="l"/>
              <a:pathLst>
                <a:path h="369803" w="5260714">
                  <a:moveTo>
                    <a:pt x="0" y="0"/>
                  </a:moveTo>
                  <a:lnTo>
                    <a:pt x="5260714" y="0"/>
                  </a:lnTo>
                  <a:lnTo>
                    <a:pt x="5260714" y="369803"/>
                  </a:lnTo>
                  <a:lnTo>
                    <a:pt x="0" y="369803"/>
                  </a:lnTo>
                  <a:close/>
                </a:path>
              </a:pathLst>
            </a:custGeom>
            <a:solidFill>
              <a:srgbClr val="F1F2F2"/>
            </a:solidFill>
          </p:spPr>
        </p:sp>
        <p:sp>
          <p:nvSpPr>
            <p:cNvPr name="TextBox 13" id="13"/>
            <p:cNvSpPr txBox="true"/>
            <p:nvPr/>
          </p:nvSpPr>
          <p:spPr>
            <a:xfrm>
              <a:off x="0" y="-38100"/>
              <a:ext cx="5260714" cy="407903"/>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true" flipV="false" rot="-1536545">
            <a:off x="16487867" y="-6185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1875968" y="904875"/>
            <a:ext cx="14821566" cy="3465353"/>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PROVINCIAL DATA SECURITY AGREEMENTS</a:t>
            </a:r>
          </a:p>
          <a:p>
            <a:pPr algn="ctr">
              <a:lnSpc>
                <a:spcPts val="9250"/>
              </a:lnSpc>
            </a:pPr>
          </a:p>
        </p:txBody>
      </p:sp>
      <p:sp>
        <p:nvSpPr>
          <p:cNvPr name="TextBox 16" id="16"/>
          <p:cNvSpPr txBox="true"/>
          <p:nvPr/>
        </p:nvSpPr>
        <p:spPr>
          <a:xfrm rot="0">
            <a:off x="771566" y="3685808"/>
            <a:ext cx="5021081" cy="1581149"/>
          </a:xfrm>
          <a:prstGeom prst="rect">
            <a:avLst/>
          </a:prstGeom>
        </p:spPr>
        <p:txBody>
          <a:bodyPr anchor="t" rtlCol="false" tIns="0" lIns="0" bIns="0" rIns="0">
            <a:spAutoFit/>
          </a:bodyPr>
          <a:lstStyle/>
          <a:p>
            <a:pPr algn="ctr">
              <a:lnSpc>
                <a:spcPts val="4200"/>
              </a:lnSpc>
            </a:pPr>
            <a:r>
              <a:rPr lang="en-US" sz="3000" u="sng">
                <a:solidFill>
                  <a:srgbClr val="000000"/>
                </a:solidFill>
                <a:latin typeface="Fredoka One"/>
                <a:hlinkClick r:id="rId6" tooltip="https://www.ontario.ca/laws/statute/04p03"/>
              </a:rPr>
              <a:t>PERSONAL HEALTH INFORMATION PROTECTION ACT</a:t>
            </a:r>
          </a:p>
        </p:txBody>
      </p:sp>
      <p:sp>
        <p:nvSpPr>
          <p:cNvPr name="AutoShape 17" id="17"/>
          <p:cNvSpPr/>
          <p:nvPr/>
        </p:nvSpPr>
        <p:spPr>
          <a:xfrm rot="0">
            <a:off x="2932173" y="3260046"/>
            <a:ext cx="12423654" cy="0"/>
          </a:xfrm>
          <a:prstGeom prst="line">
            <a:avLst/>
          </a:prstGeom>
          <a:ln cap="flat" w="133350">
            <a:solidFill>
              <a:srgbClr val="DDDEDE"/>
            </a:solidFill>
            <a:prstDash val="solid"/>
            <a:headEnd type="none" len="sm" w="sm"/>
            <a:tailEnd type="none" len="sm" w="sm"/>
          </a:ln>
        </p:spPr>
      </p:sp>
      <p:sp>
        <p:nvSpPr>
          <p:cNvPr name="Freeform 18" id="18"/>
          <p:cNvSpPr/>
          <p:nvPr/>
        </p:nvSpPr>
        <p:spPr>
          <a:xfrm flipH="true" flipV="false" rot="9999176">
            <a:off x="-1316676" y="171656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2932173" y="3326721"/>
            <a:ext cx="480294" cy="327713"/>
            <a:chOff x="0" y="0"/>
            <a:chExt cx="126497" cy="86311"/>
          </a:xfrm>
        </p:grpSpPr>
        <p:sp>
          <p:nvSpPr>
            <p:cNvPr name="Freeform 20" id="20"/>
            <p:cNvSpPr/>
            <p:nvPr/>
          </p:nvSpPr>
          <p:spPr>
            <a:xfrm flipH="false" flipV="false" rot="0">
              <a:off x="0" y="0"/>
              <a:ext cx="126497" cy="86311"/>
            </a:xfrm>
            <a:custGeom>
              <a:avLst/>
              <a:gdLst/>
              <a:ahLst/>
              <a:cxnLst/>
              <a:rect r="r" b="b" t="t" l="l"/>
              <a:pathLst>
                <a:path h="86311" w="126497">
                  <a:moveTo>
                    <a:pt x="0" y="0"/>
                  </a:moveTo>
                  <a:lnTo>
                    <a:pt x="126497" y="0"/>
                  </a:lnTo>
                  <a:lnTo>
                    <a:pt x="126497" y="86311"/>
                  </a:lnTo>
                  <a:lnTo>
                    <a:pt x="0" y="86311"/>
                  </a:lnTo>
                  <a:close/>
                </a:path>
              </a:pathLst>
            </a:custGeom>
            <a:solidFill>
              <a:srgbClr val="DDDEDE"/>
            </a:solidFill>
          </p:spPr>
        </p:sp>
        <p:sp>
          <p:nvSpPr>
            <p:cNvPr name="TextBox 21" id="21"/>
            <p:cNvSpPr txBox="true"/>
            <p:nvPr/>
          </p:nvSpPr>
          <p:spPr>
            <a:xfrm>
              <a:off x="0" y="-38100"/>
              <a:ext cx="126497" cy="124411"/>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0">
            <a:off x="8903853" y="3326721"/>
            <a:ext cx="480294" cy="655427"/>
            <a:chOff x="0" y="0"/>
            <a:chExt cx="126497" cy="172623"/>
          </a:xfrm>
        </p:grpSpPr>
        <p:sp>
          <p:nvSpPr>
            <p:cNvPr name="Freeform 23" id="23"/>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4" id="24"/>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0">
            <a:off x="14875533" y="3326721"/>
            <a:ext cx="480294" cy="655427"/>
            <a:chOff x="0" y="0"/>
            <a:chExt cx="126497" cy="172623"/>
          </a:xfrm>
        </p:grpSpPr>
        <p:sp>
          <p:nvSpPr>
            <p:cNvPr name="Freeform 26" id="26"/>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7" id="27"/>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0">
            <a:off x="6716773" y="3654434"/>
            <a:ext cx="5406270" cy="5603866"/>
            <a:chOff x="0" y="0"/>
            <a:chExt cx="1423874" cy="1475915"/>
          </a:xfrm>
        </p:grpSpPr>
        <p:sp>
          <p:nvSpPr>
            <p:cNvPr name="Freeform 29" id="29"/>
            <p:cNvSpPr/>
            <p:nvPr/>
          </p:nvSpPr>
          <p:spPr>
            <a:xfrm flipH="false" flipV="false" rot="0">
              <a:off x="0" y="0"/>
              <a:ext cx="1423874" cy="1475915"/>
            </a:xfrm>
            <a:custGeom>
              <a:avLst/>
              <a:gdLst/>
              <a:ahLst/>
              <a:cxnLst/>
              <a:rect r="r" b="b" t="t" l="l"/>
              <a:pathLst>
                <a:path h="1475915" w="1423874">
                  <a:moveTo>
                    <a:pt x="0" y="0"/>
                  </a:moveTo>
                  <a:lnTo>
                    <a:pt x="1423874" y="0"/>
                  </a:lnTo>
                  <a:lnTo>
                    <a:pt x="1423874" y="1475915"/>
                  </a:lnTo>
                  <a:lnTo>
                    <a:pt x="0" y="1475915"/>
                  </a:lnTo>
                  <a:close/>
                </a:path>
              </a:pathLst>
            </a:custGeom>
            <a:solidFill>
              <a:srgbClr val="F1F2F2"/>
            </a:solidFill>
          </p:spPr>
        </p:sp>
        <p:sp>
          <p:nvSpPr>
            <p:cNvPr name="TextBox 30" id="30"/>
            <p:cNvSpPr txBox="true"/>
            <p:nvPr/>
          </p:nvSpPr>
          <p:spPr>
            <a:xfrm>
              <a:off x="0" y="-38100"/>
              <a:ext cx="1423874" cy="1514015"/>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grpSp>
        <p:nvGrpSpPr>
          <p:cNvPr name="Group 31" id="31"/>
          <p:cNvGrpSpPr/>
          <p:nvPr/>
        </p:nvGrpSpPr>
        <p:grpSpPr>
          <a:xfrm rot="0">
            <a:off x="12821097" y="3654434"/>
            <a:ext cx="4438203" cy="5763609"/>
            <a:chOff x="0" y="0"/>
            <a:chExt cx="1168909" cy="1517988"/>
          </a:xfrm>
        </p:grpSpPr>
        <p:sp>
          <p:nvSpPr>
            <p:cNvPr name="Freeform 32" id="32"/>
            <p:cNvSpPr/>
            <p:nvPr/>
          </p:nvSpPr>
          <p:spPr>
            <a:xfrm flipH="false" flipV="false" rot="0">
              <a:off x="0" y="0"/>
              <a:ext cx="1168909" cy="1517988"/>
            </a:xfrm>
            <a:custGeom>
              <a:avLst/>
              <a:gdLst/>
              <a:ahLst/>
              <a:cxnLst/>
              <a:rect r="r" b="b" t="t" l="l"/>
              <a:pathLst>
                <a:path h="1517988" w="1168909">
                  <a:moveTo>
                    <a:pt x="0" y="0"/>
                  </a:moveTo>
                  <a:lnTo>
                    <a:pt x="1168909" y="0"/>
                  </a:lnTo>
                  <a:lnTo>
                    <a:pt x="1168909" y="1517988"/>
                  </a:lnTo>
                  <a:lnTo>
                    <a:pt x="0" y="1517988"/>
                  </a:lnTo>
                  <a:close/>
                </a:path>
              </a:pathLst>
            </a:custGeom>
            <a:solidFill>
              <a:srgbClr val="F1F2F2"/>
            </a:solidFill>
          </p:spPr>
        </p:sp>
        <p:sp>
          <p:nvSpPr>
            <p:cNvPr name="TextBox 33" id="33"/>
            <p:cNvSpPr txBox="true"/>
            <p:nvPr/>
          </p:nvSpPr>
          <p:spPr>
            <a:xfrm>
              <a:off x="0" y="-38100"/>
              <a:ext cx="1168909" cy="1556088"/>
            </a:xfrm>
            <a:prstGeom prst="rect">
              <a:avLst/>
            </a:prstGeom>
          </p:spPr>
          <p:txBody>
            <a:bodyPr anchor="ctr" rtlCol="false" tIns="50800" lIns="50800" bIns="50800" rIns="50800"/>
            <a:lstStyle/>
            <a:p>
              <a:pPr algn="ctr">
                <a:lnSpc>
                  <a:spcPts val="2659"/>
                </a:lnSpc>
                <a:spcBef>
                  <a:spcPct val="0"/>
                </a:spcBef>
              </a:pPr>
            </a:p>
          </p:txBody>
        </p:sp>
      </p:grpSp>
      <p:sp>
        <p:nvSpPr>
          <p:cNvPr name="TextBox 34" id="34"/>
          <p:cNvSpPr txBox="true"/>
          <p:nvPr/>
        </p:nvSpPr>
        <p:spPr>
          <a:xfrm rot="0">
            <a:off x="550200" y="5332948"/>
            <a:ext cx="5242447" cy="4921250"/>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000000"/>
                </a:solidFill>
                <a:latin typeface="Nunito Bold"/>
              </a:rPr>
              <a:t>Ontario</a:t>
            </a:r>
          </a:p>
          <a:p>
            <a:pPr marL="755649" indent="-377824" lvl="1">
              <a:lnSpc>
                <a:spcPts val="4899"/>
              </a:lnSpc>
              <a:buFont typeface="Arial"/>
              <a:buChar char="•"/>
            </a:pPr>
            <a:r>
              <a:rPr lang="en-US" sz="3499">
                <a:solidFill>
                  <a:srgbClr val="000000"/>
                </a:solidFill>
                <a:latin typeface="Nunito Bold"/>
              </a:rPr>
              <a:t>British Columbia</a:t>
            </a:r>
          </a:p>
          <a:p>
            <a:pPr marL="755649" indent="-377824" lvl="1">
              <a:lnSpc>
                <a:spcPts val="4899"/>
              </a:lnSpc>
              <a:buFont typeface="Arial"/>
              <a:buChar char="•"/>
            </a:pPr>
            <a:r>
              <a:rPr lang="en-US" sz="3499">
                <a:solidFill>
                  <a:srgbClr val="000000"/>
                </a:solidFill>
                <a:latin typeface="Nunito Bold"/>
              </a:rPr>
              <a:t>Manitoba</a:t>
            </a:r>
          </a:p>
          <a:p>
            <a:pPr marL="755649" indent="-377824" lvl="1">
              <a:lnSpc>
                <a:spcPts val="4899"/>
              </a:lnSpc>
              <a:buFont typeface="Arial"/>
              <a:buChar char="•"/>
            </a:pPr>
            <a:r>
              <a:rPr lang="en-US" sz="3499">
                <a:solidFill>
                  <a:srgbClr val="000000"/>
                </a:solidFill>
                <a:latin typeface="Nunito Bold"/>
              </a:rPr>
              <a:t>Newfoundland and Labrador</a:t>
            </a:r>
          </a:p>
          <a:p>
            <a:pPr marL="755649" indent="-377824" lvl="1">
              <a:lnSpc>
                <a:spcPts val="4899"/>
              </a:lnSpc>
              <a:buFont typeface="Arial"/>
              <a:buChar char="•"/>
            </a:pPr>
            <a:r>
              <a:rPr lang="en-US" sz="3499">
                <a:solidFill>
                  <a:srgbClr val="000000"/>
                </a:solidFill>
                <a:latin typeface="Nunito Bold"/>
              </a:rPr>
              <a:t>Saskatchewan</a:t>
            </a:r>
          </a:p>
          <a:p>
            <a:pPr marL="755649" indent="-377824" lvl="1">
              <a:lnSpc>
                <a:spcPts val="4899"/>
              </a:lnSpc>
              <a:buFont typeface="Arial"/>
              <a:buChar char="•"/>
            </a:pPr>
            <a:r>
              <a:rPr lang="en-US" sz="3499">
                <a:solidFill>
                  <a:srgbClr val="000000"/>
                </a:solidFill>
                <a:latin typeface="Nunito Bold"/>
              </a:rPr>
              <a:t>New Brunswick </a:t>
            </a:r>
          </a:p>
          <a:p>
            <a:pPr marL="755649" indent="-377824" lvl="1">
              <a:lnSpc>
                <a:spcPts val="4899"/>
              </a:lnSpc>
              <a:buFont typeface="Arial"/>
              <a:buChar char="•"/>
            </a:pPr>
            <a:r>
              <a:rPr lang="en-US" sz="3499">
                <a:solidFill>
                  <a:srgbClr val="000000"/>
                </a:solidFill>
                <a:latin typeface="Nunito Bold"/>
              </a:rPr>
              <a:t>Nova Scotia </a:t>
            </a:r>
          </a:p>
        </p:txBody>
      </p:sp>
      <p:sp>
        <p:nvSpPr>
          <p:cNvPr name="TextBox 35" id="35"/>
          <p:cNvSpPr txBox="true"/>
          <p:nvPr/>
        </p:nvSpPr>
        <p:spPr>
          <a:xfrm rot="0">
            <a:off x="7133679" y="3723908"/>
            <a:ext cx="4306144" cy="1047750"/>
          </a:xfrm>
          <a:prstGeom prst="rect">
            <a:avLst/>
          </a:prstGeom>
        </p:spPr>
        <p:txBody>
          <a:bodyPr anchor="t" rtlCol="false" tIns="0" lIns="0" bIns="0" rIns="0">
            <a:spAutoFit/>
          </a:bodyPr>
          <a:lstStyle/>
          <a:p>
            <a:pPr algn="ctr">
              <a:lnSpc>
                <a:spcPts val="4200"/>
              </a:lnSpc>
            </a:pPr>
            <a:r>
              <a:rPr lang="en-US" sz="3000" u="sng">
                <a:solidFill>
                  <a:srgbClr val="000000"/>
                </a:solidFill>
                <a:latin typeface="Fredoka One"/>
                <a:hlinkClick r:id="rId7" tooltip="https://www.alberta.ca/health-information-act"/>
              </a:rPr>
              <a:t>HEALTH INFORMATION ACT</a:t>
            </a:r>
          </a:p>
        </p:txBody>
      </p:sp>
      <p:sp>
        <p:nvSpPr>
          <p:cNvPr name="TextBox 36" id="36"/>
          <p:cNvSpPr txBox="true"/>
          <p:nvPr/>
        </p:nvSpPr>
        <p:spPr>
          <a:xfrm rot="0">
            <a:off x="13114425" y="3877578"/>
            <a:ext cx="4002511" cy="514350"/>
          </a:xfrm>
          <a:prstGeom prst="rect">
            <a:avLst/>
          </a:prstGeom>
        </p:spPr>
        <p:txBody>
          <a:bodyPr anchor="t" rtlCol="false" tIns="0" lIns="0" bIns="0" rIns="0">
            <a:spAutoFit/>
          </a:bodyPr>
          <a:lstStyle/>
          <a:p>
            <a:pPr algn="ctr">
              <a:lnSpc>
                <a:spcPts val="4200"/>
              </a:lnSpc>
            </a:pPr>
            <a:r>
              <a:rPr lang="en-US" sz="3000">
                <a:solidFill>
                  <a:srgbClr val="000000"/>
                </a:solidFill>
                <a:latin typeface="Fredoka One"/>
              </a:rPr>
              <a:t>QUEBEC</a:t>
            </a:r>
          </a:p>
        </p:txBody>
      </p:sp>
      <p:sp>
        <p:nvSpPr>
          <p:cNvPr name="TextBox 37" id="37"/>
          <p:cNvSpPr txBox="true"/>
          <p:nvPr/>
        </p:nvSpPr>
        <p:spPr>
          <a:xfrm rot="0">
            <a:off x="12959546" y="4714508"/>
            <a:ext cx="4312268" cy="4921250"/>
          </a:xfrm>
          <a:prstGeom prst="rect">
            <a:avLst/>
          </a:prstGeom>
        </p:spPr>
        <p:txBody>
          <a:bodyPr anchor="t" rtlCol="false" tIns="0" lIns="0" bIns="0" rIns="0">
            <a:spAutoFit/>
          </a:bodyPr>
          <a:lstStyle/>
          <a:p>
            <a:pPr algn="ctr">
              <a:lnSpc>
                <a:spcPts val="4899"/>
              </a:lnSpc>
            </a:pPr>
            <a:r>
              <a:rPr lang="en-US" sz="3499" u="sng">
                <a:solidFill>
                  <a:srgbClr val="000000"/>
                </a:solidFill>
                <a:latin typeface="Nunito Bold"/>
                <a:hlinkClick r:id="rId8" tooltip="https://www.legisquebec.gouv.qc.ca/en/document/cs/P-39.1/20180713"/>
              </a:rPr>
              <a:t>An Act Respecting the Protection of Personal Information in the Private Sector and the Health Information Act</a:t>
            </a:r>
            <a:r>
              <a:rPr lang="en-US" sz="3499">
                <a:solidFill>
                  <a:srgbClr val="000000"/>
                </a:solidFill>
                <a:latin typeface="Nunito Bold"/>
              </a:rPr>
              <a:t>.</a:t>
            </a:r>
          </a:p>
          <a:p>
            <a:pPr algn="ctr">
              <a:lnSpc>
                <a:spcPts val="4899"/>
              </a:lnSpc>
            </a:pPr>
          </a:p>
          <a:p>
            <a:pPr algn="ctr">
              <a:lnSpc>
                <a:spcPts val="4899"/>
              </a:lnSpc>
            </a:pPr>
          </a:p>
        </p:txBody>
      </p:sp>
      <p:sp>
        <p:nvSpPr>
          <p:cNvPr name="TextBox 38" id="38"/>
          <p:cNvSpPr txBox="true"/>
          <p:nvPr/>
        </p:nvSpPr>
        <p:spPr>
          <a:xfrm rot="0">
            <a:off x="6762027" y="4956175"/>
            <a:ext cx="4763947" cy="4302125"/>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000000"/>
                </a:solidFill>
                <a:latin typeface="Nunito Bold"/>
              </a:rPr>
              <a:t>Alberta</a:t>
            </a:r>
          </a:p>
          <a:p>
            <a:pPr marL="755649" indent="-377824" lvl="1">
              <a:lnSpc>
                <a:spcPts val="4899"/>
              </a:lnSpc>
              <a:buFont typeface="Arial"/>
              <a:buChar char="•"/>
            </a:pPr>
            <a:r>
              <a:rPr lang="en-US" sz="3499">
                <a:solidFill>
                  <a:srgbClr val="000000"/>
                </a:solidFill>
                <a:latin typeface="Nunito Bold"/>
              </a:rPr>
              <a:t>Prince Edward Island</a:t>
            </a:r>
          </a:p>
          <a:p>
            <a:pPr marL="755649" indent="-377824" lvl="1">
              <a:lnSpc>
                <a:spcPts val="4899"/>
              </a:lnSpc>
              <a:buFont typeface="Arial"/>
              <a:buChar char="•"/>
            </a:pPr>
            <a:r>
              <a:rPr lang="en-US" sz="3499">
                <a:solidFill>
                  <a:srgbClr val="000000"/>
                </a:solidFill>
                <a:latin typeface="Nunito Bold"/>
              </a:rPr>
              <a:t>Northwest Territories </a:t>
            </a:r>
          </a:p>
          <a:p>
            <a:pPr marL="755649" indent="-377824" lvl="1">
              <a:lnSpc>
                <a:spcPts val="4899"/>
              </a:lnSpc>
              <a:buFont typeface="Arial"/>
              <a:buChar char="•"/>
            </a:pPr>
            <a:r>
              <a:rPr lang="en-US" sz="3499">
                <a:solidFill>
                  <a:srgbClr val="000000"/>
                </a:solidFill>
                <a:latin typeface="Nunito Bold"/>
              </a:rPr>
              <a:t>Nunavut </a:t>
            </a:r>
          </a:p>
          <a:p>
            <a:pPr marL="755649" indent="-377824" lvl="1">
              <a:lnSpc>
                <a:spcPts val="4899"/>
              </a:lnSpc>
              <a:buFont typeface="Arial"/>
              <a:buChar char="•"/>
            </a:pPr>
            <a:r>
              <a:rPr lang="en-US" sz="3499">
                <a:solidFill>
                  <a:srgbClr val="000000"/>
                </a:solidFill>
                <a:latin typeface="Nunito Bold"/>
              </a:rPr>
              <a:t>Yukon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56750" y="3978076"/>
            <a:ext cx="3490544" cy="4208359"/>
            <a:chOff x="0" y="0"/>
            <a:chExt cx="919320" cy="1108374"/>
          </a:xfrm>
        </p:grpSpPr>
        <p:sp>
          <p:nvSpPr>
            <p:cNvPr name="Freeform 6" id="6"/>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7" id="7"/>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5668834" cy="2179665"/>
            <a:chOff x="0" y="0"/>
            <a:chExt cx="4126771" cy="574068"/>
          </a:xfrm>
        </p:grpSpPr>
        <p:sp>
          <p:nvSpPr>
            <p:cNvPr name="Freeform 9" id="9"/>
            <p:cNvSpPr/>
            <p:nvPr/>
          </p:nvSpPr>
          <p:spPr>
            <a:xfrm flipH="false" flipV="false" rot="0">
              <a:off x="0" y="0"/>
              <a:ext cx="4126771" cy="574068"/>
            </a:xfrm>
            <a:custGeom>
              <a:avLst/>
              <a:gdLst/>
              <a:ahLst/>
              <a:cxnLst/>
              <a:rect r="r" b="b" t="t" l="l"/>
              <a:pathLst>
                <a:path h="574068" w="4126771">
                  <a:moveTo>
                    <a:pt x="0" y="0"/>
                  </a:moveTo>
                  <a:lnTo>
                    <a:pt x="4126771" y="0"/>
                  </a:lnTo>
                  <a:lnTo>
                    <a:pt x="4126771" y="574068"/>
                  </a:lnTo>
                  <a:lnTo>
                    <a:pt x="0" y="57406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126771" cy="61216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3647294" y="669203"/>
            <a:ext cx="11526464" cy="2295567"/>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HOW DO WE ACCESS THE DATA?</a:t>
            </a:r>
          </a:p>
        </p:txBody>
      </p:sp>
      <p:sp>
        <p:nvSpPr>
          <p:cNvPr name="TextBox 15" id="15"/>
          <p:cNvSpPr txBox="true"/>
          <p:nvPr/>
        </p:nvSpPr>
        <p:spPr>
          <a:xfrm rot="0">
            <a:off x="156750" y="4017002"/>
            <a:ext cx="3502147" cy="19799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SIGNING REQUIRED AGREEMENTS</a:t>
            </a:r>
          </a:p>
        </p:txBody>
      </p:sp>
      <p:sp>
        <p:nvSpPr>
          <p:cNvPr name="AutoShape 16" id="16"/>
          <p:cNvSpPr/>
          <p:nvPr/>
        </p:nvSpPr>
        <p:spPr>
          <a:xfrm flipV="true">
            <a:off x="1902022" y="2964771"/>
            <a:ext cx="14152928" cy="372871"/>
          </a:xfrm>
          <a:prstGeom prst="line">
            <a:avLst/>
          </a:prstGeom>
          <a:ln cap="flat" w="133350">
            <a:solidFill>
              <a:srgbClr val="DDDEDE"/>
            </a:solidFill>
            <a:prstDash val="solid"/>
            <a:headEnd type="none" len="sm" w="sm"/>
            <a:tailEnd type="none" len="sm" w="sm"/>
          </a:ln>
        </p:spPr>
      </p:sp>
      <p:grpSp>
        <p:nvGrpSpPr>
          <p:cNvPr name="Group 17" id="17"/>
          <p:cNvGrpSpPr/>
          <p:nvPr/>
        </p:nvGrpSpPr>
        <p:grpSpPr>
          <a:xfrm rot="0">
            <a:off x="1661875" y="3337642"/>
            <a:ext cx="480294" cy="655427"/>
            <a:chOff x="0" y="0"/>
            <a:chExt cx="126497" cy="172623"/>
          </a:xfrm>
        </p:grpSpPr>
        <p:sp>
          <p:nvSpPr>
            <p:cNvPr name="Freeform 18" id="18"/>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19" id="19"/>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9144000" y="3337642"/>
            <a:ext cx="480294" cy="655427"/>
            <a:chOff x="0" y="0"/>
            <a:chExt cx="126497" cy="172623"/>
          </a:xfrm>
        </p:grpSpPr>
        <p:sp>
          <p:nvSpPr>
            <p:cNvPr name="Freeform 21" id="21"/>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2" id="22"/>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0">
            <a:off x="16457387" y="3337642"/>
            <a:ext cx="480294" cy="655427"/>
            <a:chOff x="0" y="0"/>
            <a:chExt cx="126497" cy="172623"/>
          </a:xfrm>
        </p:grpSpPr>
        <p:sp>
          <p:nvSpPr>
            <p:cNvPr name="Freeform 24" id="24"/>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5" id="25"/>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6" id="26"/>
          <p:cNvGrpSpPr/>
          <p:nvPr/>
        </p:nvGrpSpPr>
        <p:grpSpPr>
          <a:xfrm rot="0">
            <a:off x="3945614" y="3978076"/>
            <a:ext cx="3490544" cy="4208359"/>
            <a:chOff x="0" y="0"/>
            <a:chExt cx="919320" cy="1108374"/>
          </a:xfrm>
        </p:grpSpPr>
        <p:sp>
          <p:nvSpPr>
            <p:cNvPr name="Freeform 27" id="27"/>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28" id="28"/>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grpSp>
        <p:nvGrpSpPr>
          <p:cNvPr name="Group 29" id="29"/>
          <p:cNvGrpSpPr/>
          <p:nvPr/>
        </p:nvGrpSpPr>
        <p:grpSpPr>
          <a:xfrm rot="0">
            <a:off x="11384989" y="3978076"/>
            <a:ext cx="3490544" cy="4208359"/>
            <a:chOff x="0" y="0"/>
            <a:chExt cx="919320" cy="1108374"/>
          </a:xfrm>
        </p:grpSpPr>
        <p:sp>
          <p:nvSpPr>
            <p:cNvPr name="Freeform 30" id="30"/>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31" id="31"/>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sp>
        <p:nvSpPr>
          <p:cNvPr name="TextBox 32" id="32"/>
          <p:cNvSpPr txBox="true"/>
          <p:nvPr/>
        </p:nvSpPr>
        <p:spPr>
          <a:xfrm rot="0">
            <a:off x="832320" y="6123932"/>
            <a:ext cx="3001783" cy="1206500"/>
          </a:xfrm>
          <a:prstGeom prst="rect">
            <a:avLst/>
          </a:prstGeom>
        </p:spPr>
        <p:txBody>
          <a:bodyPr anchor="t" rtlCol="false" tIns="0" lIns="0" bIns="0" rIns="0">
            <a:spAutoFit/>
          </a:bodyPr>
          <a:lstStyle/>
          <a:p>
            <a:pPr algn="ctr">
              <a:lnSpc>
                <a:spcPts val="4899"/>
              </a:lnSpc>
            </a:pPr>
            <a:r>
              <a:rPr lang="en-US" sz="3499">
                <a:solidFill>
                  <a:srgbClr val="000000"/>
                </a:solidFill>
                <a:latin typeface="Nunito Bold"/>
              </a:rPr>
              <a:t>DPA, CDSA, CCF </a:t>
            </a:r>
          </a:p>
        </p:txBody>
      </p:sp>
      <p:sp>
        <p:nvSpPr>
          <p:cNvPr name="TextBox 33" id="33"/>
          <p:cNvSpPr txBox="true"/>
          <p:nvPr/>
        </p:nvSpPr>
        <p:spPr>
          <a:xfrm rot="0">
            <a:off x="4132770" y="4017002"/>
            <a:ext cx="3303388" cy="33134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DATA FIELDS AND PRIVACY COMPLIANCE</a:t>
            </a:r>
          </a:p>
          <a:p>
            <a:pPr algn="ctr">
              <a:lnSpc>
                <a:spcPts val="5320"/>
              </a:lnSpc>
            </a:pPr>
          </a:p>
        </p:txBody>
      </p:sp>
      <p:sp>
        <p:nvSpPr>
          <p:cNvPr name="Freeform 34" id="34"/>
          <p:cNvSpPr/>
          <p:nvPr/>
        </p:nvSpPr>
        <p:spPr>
          <a:xfrm flipH="false" flipV="false" rot="0">
            <a:off x="17119441" y="559518"/>
            <a:ext cx="2942276" cy="2942276"/>
          </a:xfrm>
          <a:custGeom>
            <a:avLst/>
            <a:gdLst/>
            <a:ahLst/>
            <a:cxnLst/>
            <a:rect r="r" b="b" t="t" l="l"/>
            <a:pathLst>
              <a:path h="2942276" w="2942276">
                <a:moveTo>
                  <a:pt x="0" y="0"/>
                </a:moveTo>
                <a:lnTo>
                  <a:pt x="2942276" y="0"/>
                </a:lnTo>
                <a:lnTo>
                  <a:pt x="2942276" y="2942277"/>
                </a:lnTo>
                <a:lnTo>
                  <a:pt x="0" y="29422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35" id="35"/>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grpSp>
        <p:nvGrpSpPr>
          <p:cNvPr name="Group 36" id="36"/>
          <p:cNvGrpSpPr/>
          <p:nvPr/>
        </p:nvGrpSpPr>
        <p:grpSpPr>
          <a:xfrm rot="0">
            <a:off x="5304170" y="3322650"/>
            <a:ext cx="480294" cy="655427"/>
            <a:chOff x="0" y="0"/>
            <a:chExt cx="126497" cy="172623"/>
          </a:xfrm>
        </p:grpSpPr>
        <p:sp>
          <p:nvSpPr>
            <p:cNvPr name="Freeform 37" id="37"/>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38" id="38"/>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39" id="39"/>
          <p:cNvGrpSpPr/>
          <p:nvPr/>
        </p:nvGrpSpPr>
        <p:grpSpPr>
          <a:xfrm rot="0">
            <a:off x="7665254" y="3978076"/>
            <a:ext cx="3490544" cy="4208359"/>
            <a:chOff x="0" y="0"/>
            <a:chExt cx="919320" cy="1108374"/>
          </a:xfrm>
        </p:grpSpPr>
        <p:sp>
          <p:nvSpPr>
            <p:cNvPr name="Freeform 40" id="40"/>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41" id="41"/>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sp>
        <p:nvSpPr>
          <p:cNvPr name="TextBox 42" id="42"/>
          <p:cNvSpPr txBox="true"/>
          <p:nvPr/>
        </p:nvSpPr>
        <p:spPr>
          <a:xfrm rot="0">
            <a:off x="7758832" y="4020177"/>
            <a:ext cx="3303388" cy="33134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LEGAL AND ETHICAL CONSIDERATIONS</a:t>
            </a:r>
          </a:p>
          <a:p>
            <a:pPr algn="ctr">
              <a:lnSpc>
                <a:spcPts val="5320"/>
              </a:lnSpc>
            </a:pPr>
          </a:p>
        </p:txBody>
      </p:sp>
      <p:sp>
        <p:nvSpPr>
          <p:cNvPr name="TextBox 43" id="43"/>
          <p:cNvSpPr txBox="true"/>
          <p:nvPr/>
        </p:nvSpPr>
        <p:spPr>
          <a:xfrm rot="0">
            <a:off x="11479648" y="4020177"/>
            <a:ext cx="3303388" cy="131318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HANDLING DATA</a:t>
            </a:r>
          </a:p>
        </p:txBody>
      </p:sp>
      <p:grpSp>
        <p:nvGrpSpPr>
          <p:cNvPr name="Group 44" id="44"/>
          <p:cNvGrpSpPr/>
          <p:nvPr/>
        </p:nvGrpSpPr>
        <p:grpSpPr>
          <a:xfrm rot="0">
            <a:off x="15161283" y="3978076"/>
            <a:ext cx="3490544" cy="4208359"/>
            <a:chOff x="0" y="0"/>
            <a:chExt cx="919320" cy="1108374"/>
          </a:xfrm>
        </p:grpSpPr>
        <p:sp>
          <p:nvSpPr>
            <p:cNvPr name="Freeform 45" id="45"/>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46" id="46"/>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grpSp>
        <p:nvGrpSpPr>
          <p:cNvPr name="Group 47" id="47"/>
          <p:cNvGrpSpPr/>
          <p:nvPr/>
        </p:nvGrpSpPr>
        <p:grpSpPr>
          <a:xfrm rot="0">
            <a:off x="12786594" y="3322650"/>
            <a:ext cx="480294" cy="655427"/>
            <a:chOff x="0" y="0"/>
            <a:chExt cx="126497" cy="172623"/>
          </a:xfrm>
        </p:grpSpPr>
        <p:sp>
          <p:nvSpPr>
            <p:cNvPr name="Freeform 48" id="48"/>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49" id="49"/>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sp>
        <p:nvSpPr>
          <p:cNvPr name="TextBox 50" id="50"/>
          <p:cNvSpPr txBox="true"/>
          <p:nvPr/>
        </p:nvSpPr>
        <p:spPr>
          <a:xfrm rot="0">
            <a:off x="15161283" y="4221668"/>
            <a:ext cx="3303388" cy="19799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COLLABORATION WITH ESDC</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7859312"/>
            <a:chOff x="0" y="0"/>
            <a:chExt cx="4274726" cy="2069942"/>
          </a:xfrm>
        </p:grpSpPr>
        <p:sp>
          <p:nvSpPr>
            <p:cNvPr name="Freeform 6" id="6"/>
            <p:cNvSpPr/>
            <p:nvPr/>
          </p:nvSpPr>
          <p:spPr>
            <a:xfrm flipH="false" flipV="false" rot="0">
              <a:off x="0" y="0"/>
              <a:ext cx="4274726" cy="2069942"/>
            </a:xfrm>
            <a:custGeom>
              <a:avLst/>
              <a:gdLst/>
              <a:ahLst/>
              <a:cxnLst/>
              <a:rect r="r" b="b" t="t" l="l"/>
              <a:pathLst>
                <a:path h="2069942" w="4274726">
                  <a:moveTo>
                    <a:pt x="0" y="0"/>
                  </a:moveTo>
                  <a:lnTo>
                    <a:pt x="4274726" y="0"/>
                  </a:lnTo>
                  <a:lnTo>
                    <a:pt x="4274726" y="2069942"/>
                  </a:lnTo>
                  <a:lnTo>
                    <a:pt x="0" y="2069942"/>
                  </a:lnTo>
                  <a:close/>
                </a:path>
              </a:pathLst>
            </a:custGeom>
            <a:solidFill>
              <a:srgbClr val="F1F2F2"/>
            </a:solidFill>
          </p:spPr>
        </p:sp>
        <p:sp>
          <p:nvSpPr>
            <p:cNvPr name="TextBox 7" id="7"/>
            <p:cNvSpPr txBox="true"/>
            <p:nvPr/>
          </p:nvSpPr>
          <p:spPr>
            <a:xfrm>
              <a:off x="0" y="-38100"/>
              <a:ext cx="4274726" cy="2108042"/>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668668"/>
            <a:chOff x="0" y="0"/>
            <a:chExt cx="4274726" cy="439484"/>
          </a:xfrm>
        </p:grpSpPr>
        <p:sp>
          <p:nvSpPr>
            <p:cNvPr name="Freeform 9" id="9"/>
            <p:cNvSpPr/>
            <p:nvPr/>
          </p:nvSpPr>
          <p:spPr>
            <a:xfrm flipH="false" flipV="false" rot="0">
              <a:off x="0" y="0"/>
              <a:ext cx="4274726" cy="439485"/>
            </a:xfrm>
            <a:custGeom>
              <a:avLst/>
              <a:gdLst/>
              <a:ahLst/>
              <a:cxnLst/>
              <a:rect r="r" b="b" t="t" l="l"/>
              <a:pathLst>
                <a:path h="439485" w="4274726">
                  <a:moveTo>
                    <a:pt x="0" y="0"/>
                  </a:moveTo>
                  <a:lnTo>
                    <a:pt x="4274726" y="0"/>
                  </a:lnTo>
                  <a:lnTo>
                    <a:pt x="4274726" y="439485"/>
                  </a:lnTo>
                  <a:lnTo>
                    <a:pt x="0" y="439485"/>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77584"/>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9731748"/>
            <a:ext cx="19974273" cy="930648"/>
            <a:chOff x="0" y="0"/>
            <a:chExt cx="5260714" cy="245109"/>
          </a:xfrm>
        </p:grpSpPr>
        <p:sp>
          <p:nvSpPr>
            <p:cNvPr name="Freeform 12" id="12"/>
            <p:cNvSpPr/>
            <p:nvPr/>
          </p:nvSpPr>
          <p:spPr>
            <a:xfrm flipH="false" flipV="false" rot="0">
              <a:off x="0" y="0"/>
              <a:ext cx="5260714" cy="245109"/>
            </a:xfrm>
            <a:custGeom>
              <a:avLst/>
              <a:gdLst/>
              <a:ahLst/>
              <a:cxnLst/>
              <a:rect r="r" b="b" t="t" l="l"/>
              <a:pathLst>
                <a:path h="245109" w="5260714">
                  <a:moveTo>
                    <a:pt x="0" y="0"/>
                  </a:moveTo>
                  <a:lnTo>
                    <a:pt x="5260714" y="0"/>
                  </a:lnTo>
                  <a:lnTo>
                    <a:pt x="5260714" y="245109"/>
                  </a:lnTo>
                  <a:lnTo>
                    <a:pt x="0" y="245109"/>
                  </a:lnTo>
                  <a:close/>
                </a:path>
              </a:pathLst>
            </a:custGeom>
            <a:solidFill>
              <a:srgbClr val="F1F2F2"/>
            </a:solidFill>
          </p:spPr>
        </p:sp>
        <p:sp>
          <p:nvSpPr>
            <p:cNvPr name="TextBox 13" id="13"/>
            <p:cNvSpPr txBox="true"/>
            <p:nvPr/>
          </p:nvSpPr>
          <p:spPr>
            <a:xfrm>
              <a:off x="0" y="-38100"/>
              <a:ext cx="5260714" cy="28320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2246042" y="2796612"/>
            <a:ext cx="13795916" cy="6159500"/>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000000"/>
                </a:solidFill>
                <a:latin typeface="Nunito Bold"/>
              </a:rPr>
              <a:t>Develop a robust hashing function that handles data variability and generates unique, non-recoverable IDs</a:t>
            </a:r>
          </a:p>
          <a:p>
            <a:pPr marL="755649" indent="-377824" lvl="1">
              <a:lnSpc>
                <a:spcPts val="4899"/>
              </a:lnSpc>
              <a:buFont typeface="Arial"/>
              <a:buChar char="•"/>
            </a:pPr>
            <a:r>
              <a:rPr lang="en-US" sz="3499">
                <a:solidFill>
                  <a:srgbClr val="000000"/>
                </a:solidFill>
                <a:latin typeface="Nunito Bold"/>
              </a:rPr>
              <a:t>Ensure the hashing process includes secure key management and is performed at the data source before transmission.</a:t>
            </a:r>
          </a:p>
          <a:p>
            <a:pPr marL="755649" indent="-377824" lvl="1">
              <a:lnSpc>
                <a:spcPts val="4899"/>
              </a:lnSpc>
              <a:buFont typeface="Arial"/>
              <a:buChar char="•"/>
            </a:pPr>
            <a:r>
              <a:rPr lang="en-US" sz="3499">
                <a:solidFill>
                  <a:srgbClr val="000000"/>
                </a:solidFill>
                <a:latin typeface="Nunito Bold"/>
              </a:rPr>
              <a:t> Adopt encryption for both data in transit to DASH and at rest in the database.</a:t>
            </a:r>
          </a:p>
          <a:p>
            <a:pPr marL="755649" indent="-377824" lvl="1">
              <a:lnSpc>
                <a:spcPts val="4899"/>
              </a:lnSpc>
              <a:buFont typeface="Arial"/>
              <a:buChar char="•"/>
            </a:pPr>
            <a:r>
              <a:rPr lang="en-US" sz="3499">
                <a:solidFill>
                  <a:srgbClr val="000000"/>
                </a:solidFill>
                <a:latin typeface="Nunito Bold"/>
              </a:rPr>
              <a:t>  Maintain efficient ID comparison capabilities for practicality in use.</a:t>
            </a:r>
          </a:p>
          <a:p>
            <a:pPr marL="755649" indent="-377824" lvl="1">
              <a:lnSpc>
                <a:spcPts val="4899"/>
              </a:lnSpc>
              <a:buFont typeface="Arial"/>
              <a:buChar char="•"/>
            </a:pPr>
            <a:r>
              <a:rPr lang="en-US" sz="3499">
                <a:solidFill>
                  <a:srgbClr val="000000"/>
                </a:solidFill>
                <a:latin typeface="Nunito Bold"/>
              </a:rPr>
              <a:t>The selected hash function is proposed to be NAME+LAST NAME+Month_Year of Birth</a:t>
            </a:r>
          </a:p>
        </p:txBody>
      </p:sp>
      <p:sp>
        <p:nvSpPr>
          <p:cNvPr name="Freeform 15" id="15"/>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1028700" y="868431"/>
            <a:ext cx="16230600"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HASH FUNCTION REQUIREMENTS</a:t>
            </a:r>
          </a:p>
        </p:txBody>
      </p:sp>
      <p:sp>
        <p:nvSpPr>
          <p:cNvPr name="TextBox 18" id="18"/>
          <p:cNvSpPr txBox="true"/>
          <p:nvPr/>
        </p:nvSpPr>
        <p:spPr>
          <a:xfrm rot="0">
            <a:off x="13253012" y="96745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890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7259300" cy="8824682"/>
            <a:chOff x="0" y="0"/>
            <a:chExt cx="4545659" cy="2324196"/>
          </a:xfrm>
        </p:grpSpPr>
        <p:sp>
          <p:nvSpPr>
            <p:cNvPr name="Freeform 6" id="6"/>
            <p:cNvSpPr/>
            <p:nvPr/>
          </p:nvSpPr>
          <p:spPr>
            <a:xfrm flipH="false" flipV="false" rot="0">
              <a:off x="0" y="0"/>
              <a:ext cx="4545659" cy="2324196"/>
            </a:xfrm>
            <a:custGeom>
              <a:avLst/>
              <a:gdLst/>
              <a:ahLst/>
              <a:cxnLst/>
              <a:rect r="r" b="b" t="t" l="l"/>
              <a:pathLst>
                <a:path h="2324196" w="4545659">
                  <a:moveTo>
                    <a:pt x="0" y="0"/>
                  </a:moveTo>
                  <a:lnTo>
                    <a:pt x="4545659" y="0"/>
                  </a:lnTo>
                  <a:lnTo>
                    <a:pt x="4545659" y="2324196"/>
                  </a:lnTo>
                  <a:lnTo>
                    <a:pt x="0" y="2324196"/>
                  </a:lnTo>
                  <a:close/>
                </a:path>
              </a:pathLst>
            </a:custGeom>
            <a:solidFill>
              <a:srgbClr val="F1F2F2"/>
            </a:solidFill>
          </p:spPr>
        </p:sp>
        <p:sp>
          <p:nvSpPr>
            <p:cNvPr name="TextBox 7" id="7"/>
            <p:cNvSpPr txBox="true"/>
            <p:nvPr/>
          </p:nvSpPr>
          <p:spPr>
            <a:xfrm>
              <a:off x="0" y="-38100"/>
              <a:ext cx="4545659" cy="236229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0" y="687305"/>
            <a:ext cx="18288000" cy="1730229"/>
            <a:chOff x="0" y="0"/>
            <a:chExt cx="4816593" cy="455698"/>
          </a:xfrm>
        </p:grpSpPr>
        <p:sp>
          <p:nvSpPr>
            <p:cNvPr name="Freeform 9" id="9"/>
            <p:cNvSpPr/>
            <p:nvPr/>
          </p:nvSpPr>
          <p:spPr>
            <a:xfrm flipH="false" flipV="false" rot="0">
              <a:off x="0" y="0"/>
              <a:ext cx="4816592" cy="455698"/>
            </a:xfrm>
            <a:custGeom>
              <a:avLst/>
              <a:gdLst/>
              <a:ahLst/>
              <a:cxnLst/>
              <a:rect r="r" b="b" t="t" l="l"/>
              <a:pathLst>
                <a:path h="455698" w="4816592">
                  <a:moveTo>
                    <a:pt x="0" y="0"/>
                  </a:moveTo>
                  <a:lnTo>
                    <a:pt x="4816592" y="0"/>
                  </a:lnTo>
                  <a:lnTo>
                    <a:pt x="4816592"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816593" cy="493798"/>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3" id="13"/>
          <p:cNvSpPr/>
          <p:nvPr/>
        </p:nvSpPr>
        <p:spPr>
          <a:xfrm flipH="false" flipV="false" rot="0">
            <a:off x="514350" y="2417534"/>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4" id="14"/>
          <p:cNvSpPr txBox="true"/>
          <p:nvPr/>
        </p:nvSpPr>
        <p:spPr>
          <a:xfrm rot="0">
            <a:off x="1028700" y="2360384"/>
            <a:ext cx="17259300" cy="8636000"/>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Utilize secure data processing techniques like one-way hashing and format-preserving encryption, referring to data minimization principles and relevant privacy laws (PIPEDA, PHIPA, HIA).</a:t>
            </a:r>
          </a:p>
          <a:p>
            <a:pPr>
              <a:lnSpc>
                <a:spcPts val="4899"/>
              </a:lnSpc>
            </a:pPr>
            <a:r>
              <a:rPr lang="en-US" sz="3499">
                <a:solidFill>
                  <a:srgbClr val="000000"/>
                </a:solidFill>
                <a:latin typeface="Nunito Bold"/>
              </a:rPr>
              <a:t>Conduct regular risk assessments for re-identification, informing anonymization practices and adjusting methods in response to findings.</a:t>
            </a:r>
          </a:p>
          <a:p>
            <a:pPr>
              <a:lnSpc>
                <a:spcPts val="4899"/>
              </a:lnSpc>
            </a:pPr>
            <a:r>
              <a:rPr lang="en-US" sz="3499">
                <a:solidFill>
                  <a:srgbClr val="000000"/>
                </a:solidFill>
                <a:latin typeface="Nunito Bold"/>
              </a:rPr>
              <a:t>Secure data transmission with protocols like HTTPS, TSL, or VPN and use strong encryption for data at rest, incorporating continuous audit trails and monitoring.</a:t>
            </a:r>
          </a:p>
          <a:p>
            <a:pPr>
              <a:lnSpc>
                <a:spcPts val="4899"/>
              </a:lnSpc>
            </a:pPr>
            <a:r>
              <a:rPr lang="en-US" sz="3499">
                <a:solidFill>
                  <a:srgbClr val="000000"/>
                </a:solidFill>
                <a:latin typeface="Nunito Bold"/>
              </a:rPr>
              <a:t>Implement safe access controls, practice the least privilege principle, and have robust incident response plans for data breaches.</a:t>
            </a:r>
          </a:p>
          <a:p>
            <a:pPr>
              <a:lnSpc>
                <a:spcPts val="4899"/>
              </a:lnSpc>
            </a:pPr>
            <a:r>
              <a:rPr lang="en-US" sz="3499">
                <a:solidFill>
                  <a:srgbClr val="000000"/>
                </a:solidFill>
                <a:latin typeface="Nunito Bold"/>
              </a:rPr>
              <a:t>Adopt a data governance framework that ensures ethical use and rights of data subjects, with special considerations for cross-provincial data transfers.</a:t>
            </a:r>
          </a:p>
          <a:p>
            <a:pPr>
              <a:lnSpc>
                <a:spcPts val="4899"/>
              </a:lnSpc>
            </a:pPr>
            <a:r>
              <a:rPr lang="en-US" sz="3499">
                <a:solidFill>
                  <a:srgbClr val="000000"/>
                </a:solidFill>
                <a:latin typeface="Nunito Bold"/>
              </a:rPr>
              <a:t>Use advanced techniques such for privacy-preserving data analysis, and ensure cryptographic key management aligns with pseudonymization standards.</a:t>
            </a:r>
          </a:p>
          <a:p>
            <a:pPr>
              <a:lnSpc>
                <a:spcPts val="4899"/>
              </a:lnSpc>
            </a:pPr>
          </a:p>
        </p:txBody>
      </p:sp>
      <p:sp>
        <p:nvSpPr>
          <p:cNvPr name="TextBox 15" id="15"/>
          <p:cNvSpPr txBox="true"/>
          <p:nvPr/>
        </p:nvSpPr>
        <p:spPr>
          <a:xfrm rot="0">
            <a:off x="514350" y="881140"/>
            <a:ext cx="17259300"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DATA ANONYMIZATION REQUIREMENTS</a:t>
            </a:r>
          </a:p>
        </p:txBody>
      </p:sp>
      <p:sp>
        <p:nvSpPr>
          <p:cNvPr name="Freeform 16" id="16"/>
          <p:cNvSpPr/>
          <p:nvPr/>
        </p:nvSpPr>
        <p:spPr>
          <a:xfrm flipH="false" flipV="false" rot="0">
            <a:off x="514350" y="4345623"/>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0">
            <a:off x="514350" y="5609317"/>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8" id="18"/>
          <p:cNvSpPr/>
          <p:nvPr/>
        </p:nvSpPr>
        <p:spPr>
          <a:xfrm flipH="false" flipV="false" rot="0">
            <a:off x="514350" y="6876332"/>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9" id="19"/>
          <p:cNvSpPr/>
          <p:nvPr/>
        </p:nvSpPr>
        <p:spPr>
          <a:xfrm flipH="false" flipV="false" rot="0">
            <a:off x="514350" y="8053753"/>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514350" y="9320768"/>
            <a:ext cx="417900" cy="428815"/>
          </a:xfrm>
          <a:custGeom>
            <a:avLst/>
            <a:gdLst/>
            <a:ahLst/>
            <a:cxnLst/>
            <a:rect r="r" b="b" t="t" l="l"/>
            <a:pathLst>
              <a:path h="428815" w="417900">
                <a:moveTo>
                  <a:pt x="0" y="0"/>
                </a:moveTo>
                <a:lnTo>
                  <a:pt x="417900" y="0"/>
                </a:lnTo>
                <a:lnTo>
                  <a:pt x="417900" y="428815"/>
                </a:lnTo>
                <a:lnTo>
                  <a:pt x="0" y="4288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7259300" cy="8781057"/>
            <a:chOff x="0" y="0"/>
            <a:chExt cx="4545659" cy="2312706"/>
          </a:xfrm>
        </p:grpSpPr>
        <p:sp>
          <p:nvSpPr>
            <p:cNvPr name="Freeform 6" id="6"/>
            <p:cNvSpPr/>
            <p:nvPr/>
          </p:nvSpPr>
          <p:spPr>
            <a:xfrm flipH="false" flipV="false" rot="0">
              <a:off x="0" y="0"/>
              <a:ext cx="4545659" cy="2312706"/>
            </a:xfrm>
            <a:custGeom>
              <a:avLst/>
              <a:gdLst/>
              <a:ahLst/>
              <a:cxnLst/>
              <a:rect r="r" b="b" t="t" l="l"/>
              <a:pathLst>
                <a:path h="2312706" w="4545659">
                  <a:moveTo>
                    <a:pt x="0" y="0"/>
                  </a:moveTo>
                  <a:lnTo>
                    <a:pt x="4545659" y="0"/>
                  </a:lnTo>
                  <a:lnTo>
                    <a:pt x="4545659" y="2312706"/>
                  </a:lnTo>
                  <a:lnTo>
                    <a:pt x="0" y="2312706"/>
                  </a:lnTo>
                  <a:close/>
                </a:path>
              </a:pathLst>
            </a:custGeom>
            <a:solidFill>
              <a:srgbClr val="F1F2F2"/>
            </a:solidFill>
          </p:spPr>
        </p:sp>
        <p:sp>
          <p:nvSpPr>
            <p:cNvPr name="TextBox 7" id="7"/>
            <p:cNvSpPr txBox="true"/>
            <p:nvPr/>
          </p:nvSpPr>
          <p:spPr>
            <a:xfrm>
              <a:off x="0" y="-38100"/>
              <a:ext cx="4545659" cy="235080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668668"/>
            <a:chOff x="0" y="0"/>
            <a:chExt cx="4274726" cy="439484"/>
          </a:xfrm>
        </p:grpSpPr>
        <p:sp>
          <p:nvSpPr>
            <p:cNvPr name="Freeform 9" id="9"/>
            <p:cNvSpPr/>
            <p:nvPr/>
          </p:nvSpPr>
          <p:spPr>
            <a:xfrm flipH="false" flipV="false" rot="0">
              <a:off x="0" y="0"/>
              <a:ext cx="4274726" cy="439485"/>
            </a:xfrm>
            <a:custGeom>
              <a:avLst/>
              <a:gdLst/>
              <a:ahLst/>
              <a:cxnLst/>
              <a:rect r="r" b="b" t="t" l="l"/>
              <a:pathLst>
                <a:path h="439485" w="4274726">
                  <a:moveTo>
                    <a:pt x="0" y="0"/>
                  </a:moveTo>
                  <a:lnTo>
                    <a:pt x="4274726" y="0"/>
                  </a:lnTo>
                  <a:lnTo>
                    <a:pt x="4274726" y="439485"/>
                  </a:lnTo>
                  <a:lnTo>
                    <a:pt x="0" y="439485"/>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77584"/>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9731748"/>
            <a:ext cx="19974273" cy="930648"/>
            <a:chOff x="0" y="0"/>
            <a:chExt cx="5260714" cy="245109"/>
          </a:xfrm>
        </p:grpSpPr>
        <p:sp>
          <p:nvSpPr>
            <p:cNvPr name="Freeform 12" id="12"/>
            <p:cNvSpPr/>
            <p:nvPr/>
          </p:nvSpPr>
          <p:spPr>
            <a:xfrm flipH="false" flipV="false" rot="0">
              <a:off x="0" y="0"/>
              <a:ext cx="5260714" cy="245109"/>
            </a:xfrm>
            <a:custGeom>
              <a:avLst/>
              <a:gdLst/>
              <a:ahLst/>
              <a:cxnLst/>
              <a:rect r="r" b="b" t="t" l="l"/>
              <a:pathLst>
                <a:path h="245109" w="5260714">
                  <a:moveTo>
                    <a:pt x="0" y="0"/>
                  </a:moveTo>
                  <a:lnTo>
                    <a:pt x="5260714" y="0"/>
                  </a:lnTo>
                  <a:lnTo>
                    <a:pt x="5260714" y="245109"/>
                  </a:lnTo>
                  <a:lnTo>
                    <a:pt x="0" y="245109"/>
                  </a:lnTo>
                  <a:close/>
                </a:path>
              </a:pathLst>
            </a:custGeom>
            <a:solidFill>
              <a:srgbClr val="F1F2F2"/>
            </a:solidFill>
          </p:spPr>
        </p:sp>
        <p:sp>
          <p:nvSpPr>
            <p:cNvPr name="TextBox 13" id="13"/>
            <p:cNvSpPr txBox="true"/>
            <p:nvPr/>
          </p:nvSpPr>
          <p:spPr>
            <a:xfrm>
              <a:off x="0" y="-38100"/>
              <a:ext cx="5260714" cy="28320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028700" y="2542180"/>
            <a:ext cx="17802204" cy="8016875"/>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1.Performance BI could be slow on the encrypted database.</a:t>
            </a:r>
          </a:p>
          <a:p>
            <a:pPr>
              <a:lnSpc>
                <a:spcPts val="4899"/>
              </a:lnSpc>
            </a:pPr>
            <a:r>
              <a:rPr lang="en-US" sz="3499">
                <a:solidFill>
                  <a:srgbClr val="000000"/>
                </a:solidFill>
                <a:latin typeface="Nunito Bold"/>
              </a:rPr>
              <a:t>2.If data is to be transferred across provincial or national borders, the system must ensure such transfers comply with all applicable laws and maintain the same level of protection as within Canada.</a:t>
            </a:r>
          </a:p>
          <a:p>
            <a:pPr>
              <a:lnSpc>
                <a:spcPts val="4899"/>
              </a:lnSpc>
            </a:pPr>
            <a:r>
              <a:rPr lang="en-US" sz="3499">
                <a:solidFill>
                  <a:srgbClr val="000000"/>
                </a:solidFill>
                <a:latin typeface="Nunito Bold"/>
              </a:rPr>
              <a:t>3.A lack of real-time data and the analysis of this data.</a:t>
            </a:r>
          </a:p>
          <a:p>
            <a:pPr>
              <a:lnSpc>
                <a:spcPts val="4899"/>
              </a:lnSpc>
            </a:pPr>
            <a:r>
              <a:rPr lang="en-US" sz="3499">
                <a:solidFill>
                  <a:srgbClr val="000000"/>
                </a:solidFill>
                <a:latin typeface="Nunito Bold"/>
              </a:rPr>
              <a:t>4.There is a likelihood of small errors and typos in the collected information.</a:t>
            </a:r>
          </a:p>
          <a:p>
            <a:pPr>
              <a:lnSpc>
                <a:spcPts val="4899"/>
              </a:lnSpc>
            </a:pPr>
            <a:r>
              <a:rPr lang="en-US" sz="3499">
                <a:solidFill>
                  <a:srgbClr val="000000"/>
                </a:solidFill>
                <a:latin typeface="Nunito Bold"/>
              </a:rPr>
              <a:t>5.If DASH operates across all the provinces, it needs to meet all of the provinces and territories regulations provided above. </a:t>
            </a:r>
          </a:p>
          <a:p>
            <a:pPr>
              <a:lnSpc>
                <a:spcPts val="4899"/>
              </a:lnSpc>
            </a:pPr>
            <a:r>
              <a:rPr lang="en-US" sz="3499">
                <a:solidFill>
                  <a:srgbClr val="000000"/>
                </a:solidFill>
                <a:latin typeface="Nunito Bold"/>
              </a:rPr>
              <a:t>6. Fake data we have makes difficult to train the model.</a:t>
            </a:r>
          </a:p>
          <a:p>
            <a:pPr>
              <a:lnSpc>
                <a:spcPts val="4899"/>
              </a:lnSpc>
            </a:pPr>
            <a:r>
              <a:rPr lang="en-US" sz="3499">
                <a:solidFill>
                  <a:srgbClr val="000000"/>
                </a:solidFill>
                <a:latin typeface="Nunito Bold"/>
              </a:rPr>
              <a:t>7.We need to fake cross-table constraints, and synthetic data does not make sense.</a:t>
            </a:r>
          </a:p>
          <a:p>
            <a:pPr>
              <a:lnSpc>
                <a:spcPts val="4899"/>
              </a:lnSpc>
            </a:pPr>
            <a:r>
              <a:rPr lang="en-US" sz="3499">
                <a:solidFill>
                  <a:srgbClr val="000000"/>
                </a:solidFill>
                <a:latin typeface="Nunito Bold"/>
              </a:rPr>
              <a:t>8.People outside of uOttawa do not have access. </a:t>
            </a:r>
          </a:p>
          <a:p>
            <a:pPr>
              <a:lnSpc>
                <a:spcPts val="4899"/>
              </a:lnSpc>
            </a:pPr>
            <a:r>
              <a:rPr lang="en-US" sz="3499">
                <a:solidFill>
                  <a:srgbClr val="000000"/>
                </a:solidFill>
                <a:latin typeface="Nunito Bold"/>
              </a:rPr>
              <a:t>9.Power BI cannot support bilingual reports at one time.</a:t>
            </a:r>
          </a:p>
          <a:p>
            <a:pPr>
              <a:lnSpc>
                <a:spcPts val="4899"/>
              </a:lnSpc>
            </a:pPr>
          </a:p>
        </p:txBody>
      </p:sp>
      <p:sp>
        <p:nvSpPr>
          <p:cNvPr name="Freeform 15" id="15"/>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1028700" y="868431"/>
            <a:ext cx="16230600"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LIMITATIONS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171065" y="3978076"/>
            <a:ext cx="3746527" cy="4208359"/>
            <a:chOff x="0" y="0"/>
            <a:chExt cx="986740" cy="1108374"/>
          </a:xfrm>
        </p:grpSpPr>
        <p:sp>
          <p:nvSpPr>
            <p:cNvPr name="Freeform 6" id="6"/>
            <p:cNvSpPr/>
            <p:nvPr/>
          </p:nvSpPr>
          <p:spPr>
            <a:xfrm flipH="false" flipV="false" rot="0">
              <a:off x="0" y="0"/>
              <a:ext cx="986740" cy="1108374"/>
            </a:xfrm>
            <a:custGeom>
              <a:avLst/>
              <a:gdLst/>
              <a:ahLst/>
              <a:cxnLst/>
              <a:rect r="r" b="b" t="t" l="l"/>
              <a:pathLst>
                <a:path h="1108374" w="986740">
                  <a:moveTo>
                    <a:pt x="0" y="0"/>
                  </a:moveTo>
                  <a:lnTo>
                    <a:pt x="986740" y="0"/>
                  </a:lnTo>
                  <a:lnTo>
                    <a:pt x="986740" y="1108374"/>
                  </a:lnTo>
                  <a:lnTo>
                    <a:pt x="0" y="1108374"/>
                  </a:lnTo>
                  <a:close/>
                </a:path>
              </a:pathLst>
            </a:custGeom>
            <a:solidFill>
              <a:srgbClr val="F1F2F2"/>
            </a:solidFill>
          </p:spPr>
        </p:sp>
        <p:sp>
          <p:nvSpPr>
            <p:cNvPr name="TextBox 7" id="7"/>
            <p:cNvSpPr txBox="true"/>
            <p:nvPr/>
          </p:nvSpPr>
          <p:spPr>
            <a:xfrm>
              <a:off x="0" y="-38100"/>
              <a:ext cx="986740" cy="1146474"/>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171065" y="687305"/>
            <a:ext cx="15689887" cy="2572740"/>
            <a:chOff x="0" y="0"/>
            <a:chExt cx="4132316" cy="677594"/>
          </a:xfrm>
        </p:grpSpPr>
        <p:sp>
          <p:nvSpPr>
            <p:cNvPr name="Freeform 9" id="9"/>
            <p:cNvSpPr/>
            <p:nvPr/>
          </p:nvSpPr>
          <p:spPr>
            <a:xfrm flipH="false" flipV="false" rot="0">
              <a:off x="0" y="0"/>
              <a:ext cx="4132316" cy="677594"/>
            </a:xfrm>
            <a:custGeom>
              <a:avLst/>
              <a:gdLst/>
              <a:ahLst/>
              <a:cxnLst/>
              <a:rect r="r" b="b" t="t" l="l"/>
              <a:pathLst>
                <a:path h="677594" w="4132316">
                  <a:moveTo>
                    <a:pt x="0" y="0"/>
                  </a:moveTo>
                  <a:lnTo>
                    <a:pt x="4132316" y="0"/>
                  </a:lnTo>
                  <a:lnTo>
                    <a:pt x="4132316" y="677594"/>
                  </a:lnTo>
                  <a:lnTo>
                    <a:pt x="0" y="677594"/>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132316" cy="715694"/>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true" flipV="false" rot="-1536545">
            <a:off x="16487867" y="-6185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1875968" y="904875"/>
            <a:ext cx="14821566" cy="3465353"/>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FUTURE OPPORTUNITIES AND ENHANCEMENTS</a:t>
            </a:r>
          </a:p>
          <a:p>
            <a:pPr algn="ctr">
              <a:lnSpc>
                <a:spcPts val="9250"/>
              </a:lnSpc>
            </a:pPr>
          </a:p>
        </p:txBody>
      </p:sp>
      <p:sp>
        <p:nvSpPr>
          <p:cNvPr name="TextBox 16" id="16"/>
          <p:cNvSpPr txBox="true"/>
          <p:nvPr/>
        </p:nvSpPr>
        <p:spPr>
          <a:xfrm rot="0">
            <a:off x="930918" y="4210327"/>
            <a:ext cx="4002511" cy="398018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 REAL-TIME DATA ANALYSIS FOR  PREDICTIVE CAPABILITIES</a:t>
            </a:r>
          </a:p>
          <a:p>
            <a:pPr algn="ctr">
              <a:lnSpc>
                <a:spcPts val="5320"/>
              </a:lnSpc>
            </a:pPr>
          </a:p>
        </p:txBody>
      </p:sp>
      <p:sp>
        <p:nvSpPr>
          <p:cNvPr name="AutoShape 17" id="17"/>
          <p:cNvSpPr/>
          <p:nvPr/>
        </p:nvSpPr>
        <p:spPr>
          <a:xfrm>
            <a:off x="2932173" y="3326721"/>
            <a:ext cx="13378352" cy="0"/>
          </a:xfrm>
          <a:prstGeom prst="line">
            <a:avLst/>
          </a:prstGeom>
          <a:ln cap="flat" w="133350">
            <a:solidFill>
              <a:srgbClr val="DDDEDE"/>
            </a:solidFill>
            <a:prstDash val="solid"/>
            <a:headEnd type="none" len="sm" w="sm"/>
            <a:tailEnd type="none" len="sm" w="sm"/>
          </a:ln>
        </p:spPr>
      </p:sp>
      <p:sp>
        <p:nvSpPr>
          <p:cNvPr name="Freeform 18" id="18"/>
          <p:cNvSpPr/>
          <p:nvPr/>
        </p:nvSpPr>
        <p:spPr>
          <a:xfrm flipH="true" flipV="false" rot="9999176">
            <a:off x="-1316676" y="1716564"/>
            <a:ext cx="2537840" cy="2297899"/>
          </a:xfrm>
          <a:custGeom>
            <a:avLst/>
            <a:gdLst/>
            <a:ahLst/>
            <a:cxnLst/>
            <a:rect r="r" b="b" t="t" l="l"/>
            <a:pathLst>
              <a:path h="2297899" w="2537840">
                <a:moveTo>
                  <a:pt x="2537840" y="0"/>
                </a:moveTo>
                <a:lnTo>
                  <a:pt x="0" y="0"/>
                </a:lnTo>
                <a:lnTo>
                  <a:pt x="0" y="2297898"/>
                </a:lnTo>
                <a:lnTo>
                  <a:pt x="2537840" y="2297898"/>
                </a:lnTo>
                <a:lnTo>
                  <a:pt x="253784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2932173" y="3326721"/>
            <a:ext cx="480294" cy="655427"/>
            <a:chOff x="0" y="0"/>
            <a:chExt cx="126497" cy="172623"/>
          </a:xfrm>
        </p:grpSpPr>
        <p:sp>
          <p:nvSpPr>
            <p:cNvPr name="Freeform 20" id="20"/>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1" id="21"/>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0">
            <a:off x="6902598" y="3330792"/>
            <a:ext cx="480294" cy="655427"/>
            <a:chOff x="0" y="0"/>
            <a:chExt cx="126497" cy="172623"/>
          </a:xfrm>
        </p:grpSpPr>
        <p:sp>
          <p:nvSpPr>
            <p:cNvPr name="Freeform 23" id="23"/>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4" id="24"/>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0">
            <a:off x="11131512" y="3337642"/>
            <a:ext cx="480294" cy="655427"/>
            <a:chOff x="0" y="0"/>
            <a:chExt cx="126497" cy="172623"/>
          </a:xfrm>
        </p:grpSpPr>
        <p:sp>
          <p:nvSpPr>
            <p:cNvPr name="Freeform 26" id="26"/>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27" id="27"/>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0">
            <a:off x="5297598" y="3978076"/>
            <a:ext cx="3846402" cy="4208359"/>
            <a:chOff x="0" y="0"/>
            <a:chExt cx="1013044" cy="1108374"/>
          </a:xfrm>
        </p:grpSpPr>
        <p:sp>
          <p:nvSpPr>
            <p:cNvPr name="Freeform 29" id="29"/>
            <p:cNvSpPr/>
            <p:nvPr/>
          </p:nvSpPr>
          <p:spPr>
            <a:xfrm flipH="false" flipV="false" rot="0">
              <a:off x="0" y="0"/>
              <a:ext cx="1013044" cy="1108374"/>
            </a:xfrm>
            <a:custGeom>
              <a:avLst/>
              <a:gdLst/>
              <a:ahLst/>
              <a:cxnLst/>
              <a:rect r="r" b="b" t="t" l="l"/>
              <a:pathLst>
                <a:path h="1108374" w="1013044">
                  <a:moveTo>
                    <a:pt x="0" y="0"/>
                  </a:moveTo>
                  <a:lnTo>
                    <a:pt x="1013044" y="0"/>
                  </a:lnTo>
                  <a:lnTo>
                    <a:pt x="1013044" y="1108374"/>
                  </a:lnTo>
                  <a:lnTo>
                    <a:pt x="0" y="1108374"/>
                  </a:lnTo>
                  <a:close/>
                </a:path>
              </a:pathLst>
            </a:custGeom>
            <a:solidFill>
              <a:srgbClr val="F1F2F2"/>
            </a:solidFill>
          </p:spPr>
        </p:sp>
        <p:sp>
          <p:nvSpPr>
            <p:cNvPr name="TextBox 30" id="30"/>
            <p:cNvSpPr txBox="true"/>
            <p:nvPr/>
          </p:nvSpPr>
          <p:spPr>
            <a:xfrm>
              <a:off x="0" y="-38100"/>
              <a:ext cx="1013044" cy="1146474"/>
            </a:xfrm>
            <a:prstGeom prst="rect">
              <a:avLst/>
            </a:prstGeom>
          </p:spPr>
          <p:txBody>
            <a:bodyPr anchor="ctr" rtlCol="false" tIns="50800" lIns="50800" bIns="50800" rIns="50800"/>
            <a:lstStyle/>
            <a:p>
              <a:pPr algn="ctr">
                <a:lnSpc>
                  <a:spcPts val="2659"/>
                </a:lnSpc>
                <a:spcBef>
                  <a:spcPct val="0"/>
                </a:spcBef>
              </a:pPr>
            </a:p>
          </p:txBody>
        </p:sp>
      </p:grpSp>
      <p:grpSp>
        <p:nvGrpSpPr>
          <p:cNvPr name="Group 31" id="31"/>
          <p:cNvGrpSpPr/>
          <p:nvPr/>
        </p:nvGrpSpPr>
        <p:grpSpPr>
          <a:xfrm rot="0">
            <a:off x="9626387" y="3993068"/>
            <a:ext cx="3490544" cy="4208359"/>
            <a:chOff x="0" y="0"/>
            <a:chExt cx="919320" cy="1108374"/>
          </a:xfrm>
        </p:grpSpPr>
        <p:sp>
          <p:nvSpPr>
            <p:cNvPr name="Freeform 32" id="32"/>
            <p:cNvSpPr/>
            <p:nvPr/>
          </p:nvSpPr>
          <p:spPr>
            <a:xfrm flipH="false" flipV="false" rot="0">
              <a:off x="0" y="0"/>
              <a:ext cx="919320" cy="1108374"/>
            </a:xfrm>
            <a:custGeom>
              <a:avLst/>
              <a:gdLst/>
              <a:ahLst/>
              <a:cxnLst/>
              <a:rect r="r" b="b" t="t" l="l"/>
              <a:pathLst>
                <a:path h="1108374" w="919320">
                  <a:moveTo>
                    <a:pt x="0" y="0"/>
                  </a:moveTo>
                  <a:lnTo>
                    <a:pt x="919320" y="0"/>
                  </a:lnTo>
                  <a:lnTo>
                    <a:pt x="919320" y="1108374"/>
                  </a:lnTo>
                  <a:lnTo>
                    <a:pt x="0" y="1108374"/>
                  </a:lnTo>
                  <a:close/>
                </a:path>
              </a:pathLst>
            </a:custGeom>
            <a:solidFill>
              <a:srgbClr val="F1F2F2"/>
            </a:solidFill>
          </p:spPr>
        </p:sp>
        <p:sp>
          <p:nvSpPr>
            <p:cNvPr name="TextBox 33" id="33"/>
            <p:cNvSpPr txBox="true"/>
            <p:nvPr/>
          </p:nvSpPr>
          <p:spPr>
            <a:xfrm>
              <a:off x="0" y="-38100"/>
              <a:ext cx="919320" cy="1146474"/>
            </a:xfrm>
            <a:prstGeom prst="rect">
              <a:avLst/>
            </a:prstGeom>
          </p:spPr>
          <p:txBody>
            <a:bodyPr anchor="ctr" rtlCol="false" tIns="50800" lIns="50800" bIns="50800" rIns="50800"/>
            <a:lstStyle/>
            <a:p>
              <a:pPr algn="ctr">
                <a:lnSpc>
                  <a:spcPts val="2659"/>
                </a:lnSpc>
                <a:spcBef>
                  <a:spcPct val="0"/>
                </a:spcBef>
              </a:pPr>
            </a:p>
          </p:txBody>
        </p:sp>
      </p:grpSp>
      <p:sp>
        <p:nvSpPr>
          <p:cNvPr name="TextBox 34" id="34"/>
          <p:cNvSpPr txBox="true"/>
          <p:nvPr/>
        </p:nvSpPr>
        <p:spPr>
          <a:xfrm rot="0">
            <a:off x="5297598" y="3539505"/>
            <a:ext cx="3989153" cy="4646930"/>
          </a:xfrm>
          <a:prstGeom prst="rect">
            <a:avLst/>
          </a:prstGeom>
        </p:spPr>
        <p:txBody>
          <a:bodyPr anchor="t" rtlCol="false" tIns="0" lIns="0" bIns="0" rIns="0">
            <a:spAutoFit/>
          </a:bodyPr>
          <a:lstStyle/>
          <a:p>
            <a:pPr algn="ctr">
              <a:lnSpc>
                <a:spcPts val="5320"/>
              </a:lnSpc>
            </a:pPr>
          </a:p>
          <a:p>
            <a:pPr algn="ctr">
              <a:lnSpc>
                <a:spcPts val="5320"/>
              </a:lnSpc>
            </a:pPr>
            <a:r>
              <a:rPr lang="en-US" sz="3800">
                <a:solidFill>
                  <a:srgbClr val="000000"/>
                </a:solidFill>
                <a:latin typeface="Fredoka One"/>
              </a:rPr>
              <a:t>Creating Customized Dashboards for Different Stakeholders</a:t>
            </a:r>
          </a:p>
          <a:p>
            <a:pPr algn="ctr">
              <a:lnSpc>
                <a:spcPts val="5320"/>
              </a:lnSpc>
            </a:pPr>
          </a:p>
        </p:txBody>
      </p:sp>
      <p:sp>
        <p:nvSpPr>
          <p:cNvPr name="TextBox 35" id="35"/>
          <p:cNvSpPr txBox="true"/>
          <p:nvPr/>
        </p:nvSpPr>
        <p:spPr>
          <a:xfrm rot="0">
            <a:off x="9626387" y="4200158"/>
            <a:ext cx="3490544" cy="33134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BROADEN</a:t>
            </a:r>
          </a:p>
          <a:p>
            <a:pPr algn="ctr">
              <a:lnSpc>
                <a:spcPts val="5320"/>
              </a:lnSpc>
            </a:pPr>
            <a:r>
              <a:rPr lang="en-US" sz="3800">
                <a:solidFill>
                  <a:srgbClr val="000000"/>
                </a:solidFill>
                <a:latin typeface="Fredoka One"/>
              </a:rPr>
              <a:t> DATA </a:t>
            </a:r>
          </a:p>
          <a:p>
            <a:pPr algn="ctr">
              <a:lnSpc>
                <a:spcPts val="5320"/>
              </a:lnSpc>
            </a:pPr>
            <a:r>
              <a:rPr lang="en-US" sz="3800">
                <a:solidFill>
                  <a:srgbClr val="000000"/>
                </a:solidFill>
                <a:latin typeface="Fredoka One"/>
              </a:rPr>
              <a:t>SHARING AGREEMENTS</a:t>
            </a:r>
          </a:p>
          <a:p>
            <a:pPr algn="ctr">
              <a:lnSpc>
                <a:spcPts val="5320"/>
              </a:lnSpc>
            </a:pPr>
          </a:p>
        </p:txBody>
      </p:sp>
      <p:sp>
        <p:nvSpPr>
          <p:cNvPr name="TextBox 36" id="36"/>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grpSp>
        <p:nvGrpSpPr>
          <p:cNvPr name="Group 37" id="37"/>
          <p:cNvGrpSpPr/>
          <p:nvPr/>
        </p:nvGrpSpPr>
        <p:grpSpPr>
          <a:xfrm rot="0">
            <a:off x="13610555" y="3978076"/>
            <a:ext cx="4439354" cy="4208359"/>
            <a:chOff x="0" y="0"/>
            <a:chExt cx="1169212" cy="1108374"/>
          </a:xfrm>
        </p:grpSpPr>
        <p:sp>
          <p:nvSpPr>
            <p:cNvPr name="Freeform 38" id="38"/>
            <p:cNvSpPr/>
            <p:nvPr/>
          </p:nvSpPr>
          <p:spPr>
            <a:xfrm flipH="false" flipV="false" rot="0">
              <a:off x="0" y="0"/>
              <a:ext cx="1169212" cy="1108374"/>
            </a:xfrm>
            <a:custGeom>
              <a:avLst/>
              <a:gdLst/>
              <a:ahLst/>
              <a:cxnLst/>
              <a:rect r="r" b="b" t="t" l="l"/>
              <a:pathLst>
                <a:path h="1108374" w="1169212">
                  <a:moveTo>
                    <a:pt x="0" y="0"/>
                  </a:moveTo>
                  <a:lnTo>
                    <a:pt x="1169212" y="0"/>
                  </a:lnTo>
                  <a:lnTo>
                    <a:pt x="1169212" y="1108374"/>
                  </a:lnTo>
                  <a:lnTo>
                    <a:pt x="0" y="1108374"/>
                  </a:lnTo>
                  <a:close/>
                </a:path>
              </a:pathLst>
            </a:custGeom>
            <a:solidFill>
              <a:srgbClr val="F1F2F2"/>
            </a:solidFill>
          </p:spPr>
        </p:sp>
        <p:sp>
          <p:nvSpPr>
            <p:cNvPr name="TextBox 39" id="39"/>
            <p:cNvSpPr txBox="true"/>
            <p:nvPr/>
          </p:nvSpPr>
          <p:spPr>
            <a:xfrm>
              <a:off x="0" y="-38100"/>
              <a:ext cx="1169212" cy="1146474"/>
            </a:xfrm>
            <a:prstGeom prst="rect">
              <a:avLst/>
            </a:prstGeom>
          </p:spPr>
          <p:txBody>
            <a:bodyPr anchor="ctr" rtlCol="false" tIns="50800" lIns="50800" bIns="50800" rIns="50800"/>
            <a:lstStyle/>
            <a:p>
              <a:pPr algn="ctr">
                <a:lnSpc>
                  <a:spcPts val="2659"/>
                </a:lnSpc>
                <a:spcBef>
                  <a:spcPct val="0"/>
                </a:spcBef>
              </a:pPr>
            </a:p>
          </p:txBody>
        </p:sp>
      </p:grpSp>
      <p:sp>
        <p:nvSpPr>
          <p:cNvPr name="TextBox 40" id="40"/>
          <p:cNvSpPr txBox="true"/>
          <p:nvPr/>
        </p:nvSpPr>
        <p:spPr>
          <a:xfrm rot="0">
            <a:off x="13610555" y="4200158"/>
            <a:ext cx="4439354" cy="3313430"/>
          </a:xfrm>
          <a:prstGeom prst="rect">
            <a:avLst/>
          </a:prstGeom>
        </p:spPr>
        <p:txBody>
          <a:bodyPr anchor="t" rtlCol="false" tIns="0" lIns="0" bIns="0" rIns="0">
            <a:spAutoFit/>
          </a:bodyPr>
          <a:lstStyle/>
          <a:p>
            <a:pPr algn="ctr">
              <a:lnSpc>
                <a:spcPts val="5320"/>
              </a:lnSpc>
            </a:pPr>
            <a:r>
              <a:rPr lang="en-US" sz="3800">
                <a:solidFill>
                  <a:srgbClr val="000000"/>
                </a:solidFill>
                <a:latin typeface="Fredoka One"/>
              </a:rPr>
              <a:t>IMPLEMENTIG HASH FUNCTION AND DATE ANONYMIZATION REQUIREMENTS</a:t>
            </a:r>
          </a:p>
        </p:txBody>
      </p:sp>
      <p:grpSp>
        <p:nvGrpSpPr>
          <p:cNvPr name="Group 41" id="41"/>
          <p:cNvGrpSpPr/>
          <p:nvPr/>
        </p:nvGrpSpPr>
        <p:grpSpPr>
          <a:xfrm rot="0">
            <a:off x="15830232" y="3337642"/>
            <a:ext cx="480294" cy="655427"/>
            <a:chOff x="0" y="0"/>
            <a:chExt cx="126497" cy="172623"/>
          </a:xfrm>
        </p:grpSpPr>
        <p:sp>
          <p:nvSpPr>
            <p:cNvPr name="Freeform 42" id="42"/>
            <p:cNvSpPr/>
            <p:nvPr/>
          </p:nvSpPr>
          <p:spPr>
            <a:xfrm flipH="false" flipV="false" rot="0">
              <a:off x="0" y="0"/>
              <a:ext cx="126497" cy="172623"/>
            </a:xfrm>
            <a:custGeom>
              <a:avLst/>
              <a:gdLst/>
              <a:ahLst/>
              <a:cxnLst/>
              <a:rect r="r" b="b" t="t" l="l"/>
              <a:pathLst>
                <a:path h="172623" w="126497">
                  <a:moveTo>
                    <a:pt x="0" y="0"/>
                  </a:moveTo>
                  <a:lnTo>
                    <a:pt x="126497" y="0"/>
                  </a:lnTo>
                  <a:lnTo>
                    <a:pt x="126497" y="172623"/>
                  </a:lnTo>
                  <a:lnTo>
                    <a:pt x="0" y="172623"/>
                  </a:lnTo>
                  <a:close/>
                </a:path>
              </a:pathLst>
            </a:custGeom>
            <a:solidFill>
              <a:srgbClr val="DDDEDE"/>
            </a:solidFill>
          </p:spPr>
        </p:sp>
        <p:sp>
          <p:nvSpPr>
            <p:cNvPr name="TextBox 43" id="43"/>
            <p:cNvSpPr txBox="true"/>
            <p:nvPr/>
          </p:nvSpPr>
          <p:spPr>
            <a:xfrm>
              <a:off x="0" y="-38100"/>
              <a:ext cx="126497" cy="210723"/>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Freeform 5" id="5"/>
          <p:cNvSpPr/>
          <p:nvPr/>
        </p:nvSpPr>
        <p:spPr>
          <a:xfrm flipH="false" flipV="false" rot="0">
            <a:off x="296667" y="687305"/>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1505943"/>
            <a:ext cx="16230600" cy="6382179"/>
            <a:chOff x="0" y="0"/>
            <a:chExt cx="4274726" cy="1680903"/>
          </a:xfrm>
        </p:grpSpPr>
        <p:sp>
          <p:nvSpPr>
            <p:cNvPr name="Freeform 7" id="7"/>
            <p:cNvSpPr/>
            <p:nvPr/>
          </p:nvSpPr>
          <p:spPr>
            <a:xfrm flipH="false" flipV="false" rot="0">
              <a:off x="0" y="0"/>
              <a:ext cx="4274726" cy="1680903"/>
            </a:xfrm>
            <a:custGeom>
              <a:avLst/>
              <a:gdLst/>
              <a:ahLst/>
              <a:cxnLst/>
              <a:rect r="r" b="b" t="t" l="l"/>
              <a:pathLst>
                <a:path h="1680903" w="4274726">
                  <a:moveTo>
                    <a:pt x="0" y="0"/>
                  </a:moveTo>
                  <a:lnTo>
                    <a:pt x="4274726" y="0"/>
                  </a:lnTo>
                  <a:lnTo>
                    <a:pt x="4274726" y="1680903"/>
                  </a:lnTo>
                  <a:lnTo>
                    <a:pt x="0" y="1680903"/>
                  </a:lnTo>
                  <a:close/>
                </a:path>
              </a:pathLst>
            </a:custGeom>
            <a:solidFill>
              <a:srgbClr val="F1F2F2"/>
            </a:solidFill>
          </p:spPr>
        </p:sp>
        <p:sp>
          <p:nvSpPr>
            <p:cNvPr name="TextBox 8" id="8"/>
            <p:cNvSpPr txBox="true"/>
            <p:nvPr/>
          </p:nvSpPr>
          <p:spPr>
            <a:xfrm>
              <a:off x="0" y="-38100"/>
              <a:ext cx="4274726" cy="171900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4272999" y="687305"/>
            <a:ext cx="9742003" cy="1730229"/>
            <a:chOff x="0" y="0"/>
            <a:chExt cx="2565795" cy="455698"/>
          </a:xfrm>
        </p:grpSpPr>
        <p:sp>
          <p:nvSpPr>
            <p:cNvPr name="Freeform 10" id="10"/>
            <p:cNvSpPr/>
            <p:nvPr/>
          </p:nvSpPr>
          <p:spPr>
            <a:xfrm flipH="false" flipV="false" rot="0">
              <a:off x="0" y="0"/>
              <a:ext cx="2565795" cy="455698"/>
            </a:xfrm>
            <a:custGeom>
              <a:avLst/>
              <a:gdLst/>
              <a:ahLst/>
              <a:cxnLst/>
              <a:rect r="r" b="b" t="t" l="l"/>
              <a:pathLst>
                <a:path h="455698" w="2565795">
                  <a:moveTo>
                    <a:pt x="0" y="0"/>
                  </a:moveTo>
                  <a:lnTo>
                    <a:pt x="2565795" y="0"/>
                  </a:lnTo>
                  <a:lnTo>
                    <a:pt x="2565795" y="455698"/>
                  </a:lnTo>
                  <a:lnTo>
                    <a:pt x="0" y="455698"/>
                  </a:lnTo>
                  <a:close/>
                </a:path>
              </a:pathLst>
            </a:custGeom>
            <a:solidFill>
              <a:srgbClr val="DDDEDE"/>
            </a:solidFill>
            <a:ln w="38100" cap="sq">
              <a:solidFill>
                <a:srgbClr val="F1F2F2"/>
              </a:solidFill>
              <a:prstDash val="solid"/>
              <a:miter/>
            </a:ln>
          </p:spPr>
        </p:sp>
        <p:sp>
          <p:nvSpPr>
            <p:cNvPr name="TextBox 11" id="11"/>
            <p:cNvSpPr txBox="true"/>
            <p:nvPr/>
          </p:nvSpPr>
          <p:spPr>
            <a:xfrm>
              <a:off x="0" y="-38100"/>
              <a:ext cx="2565795"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576611" y="8801100"/>
            <a:ext cx="19974273" cy="1861295"/>
            <a:chOff x="0" y="0"/>
            <a:chExt cx="5260714" cy="490218"/>
          </a:xfrm>
        </p:grpSpPr>
        <p:sp>
          <p:nvSpPr>
            <p:cNvPr name="Freeform 13" id="13"/>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4" id="14"/>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0">
            <a:off x="15561698" y="981230"/>
            <a:ext cx="3395204" cy="1049427"/>
          </a:xfrm>
          <a:custGeom>
            <a:avLst/>
            <a:gdLst/>
            <a:ahLst/>
            <a:cxnLst/>
            <a:rect r="r" b="b" t="t" l="l"/>
            <a:pathLst>
              <a:path h="1049427" w="3395204">
                <a:moveTo>
                  <a:pt x="0" y="0"/>
                </a:moveTo>
                <a:lnTo>
                  <a:pt x="3395204" y="0"/>
                </a:lnTo>
                <a:lnTo>
                  <a:pt x="3395204" y="1049426"/>
                </a:lnTo>
                <a:lnTo>
                  <a:pt x="0" y="104942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2246042" y="3598815"/>
            <a:ext cx="12720924" cy="587375"/>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Lorem ipsum dolor sit amet, consectetur adipiscing elit.</a:t>
            </a:r>
          </a:p>
        </p:txBody>
      </p:sp>
      <p:sp>
        <p:nvSpPr>
          <p:cNvPr name="TextBox 17" id="17"/>
          <p:cNvSpPr txBox="true"/>
          <p:nvPr/>
        </p:nvSpPr>
        <p:spPr>
          <a:xfrm rot="0">
            <a:off x="4543721" y="904875"/>
            <a:ext cx="9200557"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REFERENCES </a:t>
            </a:r>
          </a:p>
        </p:txBody>
      </p:sp>
      <p:sp>
        <p:nvSpPr>
          <p:cNvPr name="TextBox 18" id="18"/>
          <p:cNvSpPr txBox="true"/>
          <p:nvPr/>
        </p:nvSpPr>
        <p:spPr>
          <a:xfrm rot="0">
            <a:off x="2246042" y="3009535"/>
            <a:ext cx="6580227" cy="646430"/>
          </a:xfrm>
          <a:prstGeom prst="rect">
            <a:avLst/>
          </a:prstGeom>
        </p:spPr>
        <p:txBody>
          <a:bodyPr anchor="t" rtlCol="false" tIns="0" lIns="0" bIns="0" rIns="0">
            <a:spAutoFit/>
          </a:bodyPr>
          <a:lstStyle/>
          <a:p>
            <a:pPr>
              <a:lnSpc>
                <a:spcPts val="5320"/>
              </a:lnSpc>
            </a:pPr>
            <a:r>
              <a:rPr lang="en-US" sz="3800">
                <a:solidFill>
                  <a:srgbClr val="000000"/>
                </a:solidFill>
                <a:latin typeface="Fredoka One"/>
              </a:rPr>
              <a:t>REFERENCES 1</a:t>
            </a:r>
          </a:p>
        </p:txBody>
      </p:sp>
      <p:sp>
        <p:nvSpPr>
          <p:cNvPr name="TextBox 19" id="19"/>
          <p:cNvSpPr txBox="true"/>
          <p:nvPr/>
        </p:nvSpPr>
        <p:spPr>
          <a:xfrm rot="0">
            <a:off x="2246042" y="4444000"/>
            <a:ext cx="6580227" cy="646430"/>
          </a:xfrm>
          <a:prstGeom prst="rect">
            <a:avLst/>
          </a:prstGeom>
        </p:spPr>
        <p:txBody>
          <a:bodyPr anchor="t" rtlCol="false" tIns="0" lIns="0" bIns="0" rIns="0">
            <a:spAutoFit/>
          </a:bodyPr>
          <a:lstStyle/>
          <a:p>
            <a:pPr>
              <a:lnSpc>
                <a:spcPts val="5320"/>
              </a:lnSpc>
            </a:pPr>
            <a:r>
              <a:rPr lang="en-US" sz="3800">
                <a:solidFill>
                  <a:srgbClr val="000000"/>
                </a:solidFill>
                <a:latin typeface="Fredoka One"/>
              </a:rPr>
              <a:t>REFERENCES 2</a:t>
            </a:r>
          </a:p>
        </p:txBody>
      </p:sp>
      <p:sp>
        <p:nvSpPr>
          <p:cNvPr name="TextBox 20" id="20"/>
          <p:cNvSpPr txBox="true"/>
          <p:nvPr/>
        </p:nvSpPr>
        <p:spPr>
          <a:xfrm rot="0">
            <a:off x="2246042" y="5857163"/>
            <a:ext cx="6580227" cy="646430"/>
          </a:xfrm>
          <a:prstGeom prst="rect">
            <a:avLst/>
          </a:prstGeom>
        </p:spPr>
        <p:txBody>
          <a:bodyPr anchor="t" rtlCol="false" tIns="0" lIns="0" bIns="0" rIns="0">
            <a:spAutoFit/>
          </a:bodyPr>
          <a:lstStyle/>
          <a:p>
            <a:pPr>
              <a:lnSpc>
                <a:spcPts val="5320"/>
              </a:lnSpc>
            </a:pPr>
            <a:r>
              <a:rPr lang="en-US" sz="3800">
                <a:solidFill>
                  <a:srgbClr val="000000"/>
                </a:solidFill>
                <a:latin typeface="Fredoka One"/>
              </a:rPr>
              <a:t>REFERENCES 2</a:t>
            </a:r>
          </a:p>
        </p:txBody>
      </p:sp>
      <p:sp>
        <p:nvSpPr>
          <p:cNvPr name="TextBox 21" id="21"/>
          <p:cNvSpPr txBox="true"/>
          <p:nvPr/>
        </p:nvSpPr>
        <p:spPr>
          <a:xfrm rot="0">
            <a:off x="2246042" y="5012613"/>
            <a:ext cx="12720924" cy="587375"/>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Lorem ipsum dolor sit amet, consectetur adipiscing elit.</a:t>
            </a:r>
          </a:p>
        </p:txBody>
      </p:sp>
      <p:sp>
        <p:nvSpPr>
          <p:cNvPr name="TextBox 22" id="22"/>
          <p:cNvSpPr txBox="true"/>
          <p:nvPr/>
        </p:nvSpPr>
        <p:spPr>
          <a:xfrm rot="0">
            <a:off x="2246042" y="6409613"/>
            <a:ext cx="12720924" cy="587375"/>
          </a:xfrm>
          <a:prstGeom prst="rect">
            <a:avLst/>
          </a:prstGeom>
        </p:spPr>
        <p:txBody>
          <a:bodyPr anchor="t" rtlCol="false" tIns="0" lIns="0" bIns="0" rIns="0">
            <a:spAutoFit/>
          </a:bodyPr>
          <a:lstStyle/>
          <a:p>
            <a:pPr>
              <a:lnSpc>
                <a:spcPts val="4899"/>
              </a:lnSpc>
            </a:pPr>
            <a:r>
              <a:rPr lang="en-US" sz="3499">
                <a:solidFill>
                  <a:srgbClr val="000000"/>
                </a:solidFill>
                <a:latin typeface="Nunito Bold"/>
              </a:rPr>
              <a:t>Lorem ipsum dolor sit amet, consectetur adipiscing elit.</a:t>
            </a:r>
          </a:p>
        </p:txBody>
      </p:sp>
      <p:sp>
        <p:nvSpPr>
          <p:cNvPr name="Freeform 23" id="23"/>
          <p:cNvSpPr/>
          <p:nvPr/>
        </p:nvSpPr>
        <p:spPr>
          <a:xfrm flipH="false" flipV="false" rot="0">
            <a:off x="1672742" y="3168359"/>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4" id="24"/>
          <p:cNvSpPr/>
          <p:nvPr/>
        </p:nvSpPr>
        <p:spPr>
          <a:xfrm flipH="false" flipV="false" rot="0">
            <a:off x="1672742" y="4602824"/>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5" id="25"/>
          <p:cNvSpPr/>
          <p:nvPr/>
        </p:nvSpPr>
        <p:spPr>
          <a:xfrm flipH="false" flipV="false" rot="0">
            <a:off x="1672742" y="6015988"/>
            <a:ext cx="404981" cy="404981"/>
          </a:xfrm>
          <a:custGeom>
            <a:avLst/>
            <a:gdLst/>
            <a:ahLst/>
            <a:cxnLst/>
            <a:rect r="r" b="b" t="t" l="l"/>
            <a:pathLst>
              <a:path h="404981" w="404981">
                <a:moveTo>
                  <a:pt x="0" y="0"/>
                </a:moveTo>
                <a:lnTo>
                  <a:pt x="404981" y="0"/>
                </a:lnTo>
                <a:lnTo>
                  <a:pt x="404981" y="404981"/>
                </a:lnTo>
                <a:lnTo>
                  <a:pt x="0" y="40498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6" id="26"/>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576611" y="8353252"/>
            <a:ext cx="19974273" cy="1420979"/>
            <a:chOff x="0" y="0"/>
            <a:chExt cx="5260714" cy="374250"/>
          </a:xfrm>
        </p:grpSpPr>
        <p:sp>
          <p:nvSpPr>
            <p:cNvPr name="Freeform 6" id="6"/>
            <p:cNvSpPr/>
            <p:nvPr/>
          </p:nvSpPr>
          <p:spPr>
            <a:xfrm flipH="false" flipV="false" rot="0">
              <a:off x="0" y="0"/>
              <a:ext cx="5260714" cy="374250"/>
            </a:xfrm>
            <a:custGeom>
              <a:avLst/>
              <a:gdLst/>
              <a:ahLst/>
              <a:cxnLst/>
              <a:rect r="r" b="b" t="t" l="l"/>
              <a:pathLst>
                <a:path h="374250" w="5260714">
                  <a:moveTo>
                    <a:pt x="0" y="0"/>
                  </a:moveTo>
                  <a:lnTo>
                    <a:pt x="5260714" y="0"/>
                  </a:lnTo>
                  <a:lnTo>
                    <a:pt x="5260714" y="374250"/>
                  </a:lnTo>
                  <a:lnTo>
                    <a:pt x="0" y="374250"/>
                  </a:lnTo>
                  <a:close/>
                </a:path>
              </a:pathLst>
            </a:custGeom>
            <a:solidFill>
              <a:srgbClr val="F1F2F2"/>
            </a:solidFill>
          </p:spPr>
        </p:sp>
        <p:sp>
          <p:nvSpPr>
            <p:cNvPr name="TextBox 7" id="7"/>
            <p:cNvSpPr txBox="true"/>
            <p:nvPr/>
          </p:nvSpPr>
          <p:spPr>
            <a:xfrm>
              <a:off x="0" y="-38100"/>
              <a:ext cx="5260714" cy="41235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2076251" y="1662606"/>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false" rot="0">
            <a:off x="2120044" y="6010601"/>
            <a:ext cx="3395204" cy="1049427"/>
          </a:xfrm>
          <a:custGeom>
            <a:avLst/>
            <a:gdLst/>
            <a:ahLst/>
            <a:cxnLst/>
            <a:rect r="r" b="b" t="t" l="l"/>
            <a:pathLst>
              <a:path h="1049427" w="3395204">
                <a:moveTo>
                  <a:pt x="3395205" y="0"/>
                </a:moveTo>
                <a:lnTo>
                  <a:pt x="0" y="0"/>
                </a:lnTo>
                <a:lnTo>
                  <a:pt x="0" y="1049427"/>
                </a:lnTo>
                <a:lnTo>
                  <a:pt x="3395205" y="1049427"/>
                </a:lnTo>
                <a:lnTo>
                  <a:pt x="3395205"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3269473" y="2924194"/>
            <a:ext cx="11749054" cy="1793183"/>
          </a:xfrm>
          <a:prstGeom prst="rect">
            <a:avLst/>
          </a:prstGeom>
        </p:spPr>
        <p:txBody>
          <a:bodyPr anchor="t" rtlCol="false" tIns="0" lIns="0" bIns="0" rIns="0">
            <a:spAutoFit/>
          </a:bodyPr>
          <a:lstStyle/>
          <a:p>
            <a:pPr algn="ctr">
              <a:lnSpc>
                <a:spcPts val="14620"/>
              </a:lnSpc>
            </a:pPr>
            <a:r>
              <a:rPr lang="en-US" sz="10443">
                <a:solidFill>
                  <a:srgbClr val="000000"/>
                </a:solidFill>
                <a:latin typeface="Fredoka One Bold"/>
              </a:rPr>
              <a:t>THANK YOU</a:t>
            </a:r>
          </a:p>
        </p:txBody>
      </p:sp>
      <p:sp>
        <p:nvSpPr>
          <p:cNvPr name="TextBox 11" id="11"/>
          <p:cNvSpPr txBox="true"/>
          <p:nvPr/>
        </p:nvSpPr>
        <p:spPr>
          <a:xfrm rot="0">
            <a:off x="1028700"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2279197"/>
            <a:chOff x="0" y="0"/>
            <a:chExt cx="4274726" cy="600282"/>
          </a:xfrm>
        </p:grpSpPr>
        <p:sp>
          <p:nvSpPr>
            <p:cNvPr name="Freeform 9" id="9"/>
            <p:cNvSpPr/>
            <p:nvPr/>
          </p:nvSpPr>
          <p:spPr>
            <a:xfrm flipH="false" flipV="false" rot="0">
              <a:off x="0" y="0"/>
              <a:ext cx="4274726" cy="600282"/>
            </a:xfrm>
            <a:custGeom>
              <a:avLst/>
              <a:gdLst/>
              <a:ahLst/>
              <a:cxnLst/>
              <a:rect r="r" b="b" t="t" l="l"/>
              <a:pathLst>
                <a:path h="600282" w="4274726">
                  <a:moveTo>
                    <a:pt x="0" y="0"/>
                  </a:moveTo>
                  <a:lnTo>
                    <a:pt x="4274726" y="0"/>
                  </a:lnTo>
                  <a:lnTo>
                    <a:pt x="4274726" y="600282"/>
                  </a:lnTo>
                  <a:lnTo>
                    <a:pt x="0" y="600282"/>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638382"/>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a:grpSpLocks noChangeAspect="true"/>
          </p:cNvGrpSpPr>
          <p:nvPr/>
        </p:nvGrpSpPr>
        <p:grpSpPr>
          <a:xfrm rot="0">
            <a:off x="1028700" y="2966503"/>
            <a:ext cx="8960044" cy="5546383"/>
            <a:chOff x="0" y="0"/>
            <a:chExt cx="6973570" cy="4316730"/>
          </a:xfrm>
        </p:grpSpPr>
        <p:sp>
          <p:nvSpPr>
            <p:cNvPr name="Freeform 15" id="15"/>
            <p:cNvSpPr/>
            <p:nvPr/>
          </p:nvSpPr>
          <p:spPr>
            <a:xfrm flipH="false" flipV="false" rot="0">
              <a:off x="0" y="0"/>
              <a:ext cx="6973570" cy="4316730"/>
            </a:xfrm>
            <a:custGeom>
              <a:avLst/>
              <a:gdLst/>
              <a:ahLst/>
              <a:cxnLst/>
              <a:rect r="r" b="b" t="t" l="l"/>
              <a:pathLst>
                <a:path h="4316730" w="6973570">
                  <a:moveTo>
                    <a:pt x="6228080" y="0"/>
                  </a:moveTo>
                  <a:lnTo>
                    <a:pt x="0" y="0"/>
                  </a:lnTo>
                  <a:lnTo>
                    <a:pt x="0" y="4316730"/>
                  </a:lnTo>
                  <a:lnTo>
                    <a:pt x="6973570" y="4316730"/>
                  </a:lnTo>
                  <a:lnTo>
                    <a:pt x="6973570" y="745490"/>
                  </a:lnTo>
                  <a:close/>
                </a:path>
              </a:pathLst>
            </a:custGeom>
            <a:blipFill>
              <a:blip r:embed="rId4"/>
              <a:stretch>
                <a:fillRect l="-12892" t="0" r="-12892" b="0"/>
              </a:stretch>
            </a:blipFill>
          </p:spPr>
        </p:sp>
        <p:sp>
          <p:nvSpPr>
            <p:cNvPr name="Freeform 16" id="16"/>
            <p:cNvSpPr/>
            <p:nvPr/>
          </p:nvSpPr>
          <p:spPr>
            <a:xfrm flipH="false" flipV="false" rot="0">
              <a:off x="6228080" y="0"/>
              <a:ext cx="745490" cy="745490"/>
            </a:xfrm>
            <a:custGeom>
              <a:avLst/>
              <a:gdLst/>
              <a:ahLst/>
              <a:cxnLst/>
              <a:rect r="r" b="b" t="t" l="l"/>
              <a:pathLst>
                <a:path h="745490" w="745490">
                  <a:moveTo>
                    <a:pt x="0" y="0"/>
                  </a:moveTo>
                  <a:lnTo>
                    <a:pt x="0" y="745490"/>
                  </a:lnTo>
                  <a:lnTo>
                    <a:pt x="745490" y="745490"/>
                  </a:lnTo>
                  <a:close/>
                </a:path>
              </a:pathLst>
            </a:custGeom>
            <a:solidFill>
              <a:srgbClr val="DDDEDE"/>
            </a:solidFill>
          </p:spPr>
        </p:sp>
      </p:grpSp>
      <p:sp>
        <p:nvSpPr>
          <p:cNvPr name="Freeform 17" id="17"/>
          <p:cNvSpPr/>
          <p:nvPr/>
        </p:nvSpPr>
        <p:spPr>
          <a:xfrm flipH="true" flipV="false" rot="0">
            <a:off x="16164492" y="6443050"/>
            <a:ext cx="2189615" cy="1982597"/>
          </a:xfrm>
          <a:custGeom>
            <a:avLst/>
            <a:gdLst/>
            <a:ahLst/>
            <a:cxnLst/>
            <a:rect r="r" b="b" t="t" l="l"/>
            <a:pathLst>
              <a:path h="1982597" w="2189615">
                <a:moveTo>
                  <a:pt x="2189616" y="0"/>
                </a:moveTo>
                <a:lnTo>
                  <a:pt x="0" y="0"/>
                </a:lnTo>
                <a:lnTo>
                  <a:pt x="0" y="1982597"/>
                </a:lnTo>
                <a:lnTo>
                  <a:pt x="2189616" y="1982597"/>
                </a:lnTo>
                <a:lnTo>
                  <a:pt x="2189616"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2300107" y="1028700"/>
            <a:ext cx="4927677" cy="1532060"/>
          </a:xfrm>
          <a:custGeom>
            <a:avLst/>
            <a:gdLst/>
            <a:ahLst/>
            <a:cxnLst/>
            <a:rect r="r" b="b" t="t" l="l"/>
            <a:pathLst>
              <a:path h="1532060" w="4927677">
                <a:moveTo>
                  <a:pt x="0" y="0"/>
                </a:moveTo>
                <a:lnTo>
                  <a:pt x="4927677" y="0"/>
                </a:lnTo>
                <a:lnTo>
                  <a:pt x="4927677" y="1532060"/>
                </a:lnTo>
                <a:lnTo>
                  <a:pt x="0" y="153206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9" id="19"/>
          <p:cNvSpPr txBox="true"/>
          <p:nvPr/>
        </p:nvSpPr>
        <p:spPr>
          <a:xfrm rot="0">
            <a:off x="1295226" y="563480"/>
            <a:ext cx="16230600"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POSSIBLE DATA SOURCES</a:t>
            </a:r>
          </a:p>
        </p:txBody>
      </p:sp>
      <p:sp>
        <p:nvSpPr>
          <p:cNvPr name="TextBox 20" id="20"/>
          <p:cNvSpPr txBox="true"/>
          <p:nvPr/>
        </p:nvSpPr>
        <p:spPr>
          <a:xfrm rot="0">
            <a:off x="9988744" y="3998300"/>
            <a:ext cx="8009976" cy="2444750"/>
          </a:xfrm>
          <a:prstGeom prst="rect">
            <a:avLst/>
          </a:prstGeom>
        </p:spPr>
        <p:txBody>
          <a:bodyPr anchor="t" rtlCol="false" tIns="0" lIns="0" bIns="0" rIns="0">
            <a:spAutoFit/>
          </a:bodyPr>
          <a:lstStyle/>
          <a:p>
            <a:pPr marL="755649" indent="-377824" lvl="1">
              <a:lnSpc>
                <a:spcPts val="4899"/>
              </a:lnSpc>
              <a:buFont typeface="Arial"/>
              <a:buChar char="•"/>
            </a:pPr>
            <a:r>
              <a:rPr lang="en-US" sz="3499" u="sng">
                <a:solidFill>
                  <a:srgbClr val="000000"/>
                </a:solidFill>
                <a:latin typeface="Nunito Bold"/>
                <a:hlinkClick r:id="rId9" tooltip="https://www.infrastructure.gc.ca/homelessness-sans-abri/reports-rapports/publications-eng.html"/>
              </a:rPr>
              <a:t>Shelter Capacity Report</a:t>
            </a:r>
          </a:p>
          <a:p>
            <a:pPr marL="755649" indent="-377824" lvl="1">
              <a:lnSpc>
                <a:spcPts val="4899"/>
              </a:lnSpc>
              <a:buFont typeface="Arial"/>
              <a:buChar char="•"/>
            </a:pPr>
            <a:r>
              <a:rPr lang="en-US" sz="3499" u="sng">
                <a:solidFill>
                  <a:srgbClr val="000000"/>
                </a:solidFill>
                <a:latin typeface="Nunito Bold"/>
                <a:hlinkClick r:id="rId10" tooltip="https://www.infrastructure.gc.ca/homelessness-sans-abri/reports-rapports/publications-eng.html"/>
              </a:rPr>
              <a:t>National Coordinated Point-in-Time Counts</a:t>
            </a:r>
          </a:p>
          <a:p>
            <a:pPr>
              <a:lnSpc>
                <a:spcPts val="4899"/>
              </a:lnSpc>
            </a:pPr>
          </a:p>
        </p:txBody>
      </p:sp>
      <p:sp>
        <p:nvSpPr>
          <p:cNvPr name="TextBox 21" id="21"/>
          <p:cNvSpPr txBox="true"/>
          <p:nvPr/>
        </p:nvSpPr>
        <p:spPr>
          <a:xfrm rot="0">
            <a:off x="479389" y="9217398"/>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386084" y="687305"/>
            <a:ext cx="17472465" cy="2429222"/>
            <a:chOff x="0" y="0"/>
            <a:chExt cx="4601801" cy="639795"/>
          </a:xfrm>
        </p:grpSpPr>
        <p:sp>
          <p:nvSpPr>
            <p:cNvPr name="Freeform 9" id="9"/>
            <p:cNvSpPr/>
            <p:nvPr/>
          </p:nvSpPr>
          <p:spPr>
            <a:xfrm flipH="false" flipV="false" rot="0">
              <a:off x="0" y="0"/>
              <a:ext cx="4601801" cy="639795"/>
            </a:xfrm>
            <a:custGeom>
              <a:avLst/>
              <a:gdLst/>
              <a:ahLst/>
              <a:cxnLst/>
              <a:rect r="r" b="b" t="t" l="l"/>
              <a:pathLst>
                <a:path h="639795" w="4601801">
                  <a:moveTo>
                    <a:pt x="0" y="0"/>
                  </a:moveTo>
                  <a:lnTo>
                    <a:pt x="4601801" y="0"/>
                  </a:lnTo>
                  <a:lnTo>
                    <a:pt x="4601801" y="639795"/>
                  </a:lnTo>
                  <a:lnTo>
                    <a:pt x="0" y="639795"/>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601801" cy="677895"/>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386084" y="692220"/>
            <a:ext cx="18048885" cy="2295567"/>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CANADA HOMELESSNESS INFORMATION</a:t>
            </a:r>
          </a:p>
          <a:p>
            <a:pPr algn="ctr">
              <a:lnSpc>
                <a:spcPts val="9250"/>
              </a:lnSpc>
            </a:pPr>
            <a:r>
              <a:rPr lang="en-US" sz="6607">
                <a:solidFill>
                  <a:srgbClr val="000000"/>
                </a:solidFill>
                <a:latin typeface="Fredoka One Bold"/>
              </a:rPr>
              <a:t>SYSTEMS (EXCEPT HIFIS)</a:t>
            </a:r>
          </a:p>
        </p:txBody>
      </p:sp>
      <p:sp>
        <p:nvSpPr>
          <p:cNvPr name="TextBox 15" id="15"/>
          <p:cNvSpPr txBox="true"/>
          <p:nvPr/>
        </p:nvSpPr>
        <p:spPr>
          <a:xfrm rot="0">
            <a:off x="1397107" y="3236241"/>
            <a:ext cx="13795916" cy="4302125"/>
          </a:xfrm>
          <a:prstGeom prst="rect">
            <a:avLst/>
          </a:prstGeom>
        </p:spPr>
        <p:txBody>
          <a:bodyPr anchor="t" rtlCol="false" tIns="0" lIns="0" bIns="0" rIns="0">
            <a:spAutoFit/>
          </a:bodyPr>
          <a:lstStyle/>
          <a:p>
            <a:pPr marL="755649" indent="-377824" lvl="1">
              <a:lnSpc>
                <a:spcPts val="4899"/>
              </a:lnSpc>
              <a:buFont typeface="Arial"/>
              <a:buChar char="•"/>
            </a:pPr>
            <a:r>
              <a:rPr lang="en-US" sz="3499" u="sng">
                <a:solidFill>
                  <a:srgbClr val="000000"/>
                </a:solidFill>
                <a:latin typeface="Nunito Bold"/>
                <a:hlinkClick r:id="rId4" tooltip="https://caeh.ca/our-team/"/>
              </a:rPr>
              <a:t>CAEH (Canadian Alliance to End Homelessness - Homeless Individuals and Families Information System)</a:t>
            </a:r>
          </a:p>
          <a:p>
            <a:pPr marL="755649" indent="-377824" lvl="1">
              <a:lnSpc>
                <a:spcPts val="4899"/>
              </a:lnSpc>
              <a:buFont typeface="Arial"/>
              <a:buChar char="•"/>
            </a:pPr>
            <a:r>
              <a:rPr lang="en-US" sz="3499" u="sng">
                <a:solidFill>
                  <a:srgbClr val="000000"/>
                </a:solidFill>
                <a:latin typeface="Nunito Bold"/>
                <a:hlinkClick r:id="rId5" tooltip="https://www.calgaryhomeless.com/discover-learn/research-data/data/hmis/"/>
              </a:rPr>
              <a:t>HMIS (Homeless Management Information System)</a:t>
            </a:r>
          </a:p>
          <a:p>
            <a:pPr marL="755649" indent="-377824" lvl="1">
              <a:lnSpc>
                <a:spcPts val="4899"/>
              </a:lnSpc>
              <a:buFont typeface="Arial"/>
              <a:buChar char="•"/>
            </a:pPr>
            <a:r>
              <a:rPr lang="en-US" sz="3499" u="sng">
                <a:solidFill>
                  <a:srgbClr val="000000"/>
                </a:solidFill>
                <a:latin typeface="Nunito Bold"/>
                <a:hlinkClick r:id="rId6" tooltip="https://www.toronto.ca/community-people/community-partners/coordinated-access-to-housing-supports/"/>
              </a:rPr>
              <a:t>Coordinated Access System</a:t>
            </a:r>
          </a:p>
          <a:p>
            <a:pPr marL="755649" indent="-377824" lvl="1">
              <a:lnSpc>
                <a:spcPts val="4899"/>
              </a:lnSpc>
              <a:buFont typeface="Arial"/>
              <a:buChar char="•"/>
            </a:pPr>
            <a:r>
              <a:rPr lang="en-US" sz="3499" u="sng">
                <a:solidFill>
                  <a:srgbClr val="000000"/>
                </a:solidFill>
                <a:latin typeface="Nunito Bold"/>
                <a:hlinkClick r:id="rId7" tooltip="https://www.infrastructure.gc.ca/homelessness-sans-abri/reports-rapports/pit-counts-dp-2020-2022-highlights-eng.html"/>
              </a:rPr>
              <a:t>Point-in-Time Counts:</a:t>
            </a:r>
          </a:p>
          <a:p>
            <a:pPr marL="755649" indent="-377824" lvl="1">
              <a:lnSpc>
                <a:spcPts val="4899"/>
              </a:lnSpc>
              <a:buFont typeface="Arial"/>
              <a:buChar char="•"/>
            </a:pPr>
            <a:r>
              <a:rPr lang="en-US" sz="3499" u="sng">
                <a:solidFill>
                  <a:srgbClr val="000000"/>
                </a:solidFill>
                <a:latin typeface="Nunito Bold"/>
              </a:rPr>
              <a:t>Homeless Hub</a:t>
            </a:r>
          </a:p>
          <a:p>
            <a:pPr marL="755649" indent="-377824" lvl="1">
              <a:lnSpc>
                <a:spcPts val="4899"/>
              </a:lnSpc>
              <a:buFont typeface="Arial"/>
              <a:buChar char="•"/>
            </a:pPr>
            <a:r>
              <a:rPr lang="en-US" sz="3499" u="sng">
                <a:solidFill>
                  <a:srgbClr val="000000"/>
                </a:solidFill>
                <a:latin typeface="Nunito Bold"/>
              </a:rPr>
              <a:t>Pathways Housing First (Canada and the United States)</a:t>
            </a:r>
          </a:p>
        </p:txBody>
      </p:sp>
      <p:sp>
        <p:nvSpPr>
          <p:cNvPr name="Freeform 16" id="16"/>
          <p:cNvSpPr/>
          <p:nvPr/>
        </p:nvSpPr>
        <p:spPr>
          <a:xfrm flipH="false" flipV="false" rot="0">
            <a:off x="-1109662" y="-911620"/>
            <a:ext cx="2942276" cy="2942276"/>
          </a:xfrm>
          <a:custGeom>
            <a:avLst/>
            <a:gdLst/>
            <a:ahLst/>
            <a:cxnLst/>
            <a:rect r="r" b="b" t="t" l="l"/>
            <a:pathLst>
              <a:path h="2942276" w="2942276">
                <a:moveTo>
                  <a:pt x="0" y="0"/>
                </a:moveTo>
                <a:lnTo>
                  <a:pt x="2942276" y="0"/>
                </a:lnTo>
                <a:lnTo>
                  <a:pt x="2942276" y="2942276"/>
                </a:lnTo>
                <a:lnTo>
                  <a:pt x="0" y="294227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0">
            <a:off x="16590398" y="6983167"/>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8" id="18"/>
          <p:cNvSpPr txBox="true"/>
          <p:nvPr/>
        </p:nvSpPr>
        <p:spPr>
          <a:xfrm rot="0">
            <a:off x="1028700" y="9242269"/>
            <a:ext cx="5577893" cy="514350"/>
          </a:xfrm>
          <a:prstGeom prst="rect">
            <a:avLst/>
          </a:prstGeom>
        </p:spPr>
        <p:txBody>
          <a:bodyPr anchor="t" rtlCol="false" tIns="0" lIns="0" bIns="0" rIns="0">
            <a:spAutoFit/>
          </a:bodyPr>
          <a:lstStyle/>
          <a:p>
            <a:pPr>
              <a:lnSpc>
                <a:spcPts val="4200"/>
              </a:lnSpc>
            </a:pPr>
            <a:r>
              <a:rPr lang="en-US" sz="3000">
                <a:solidFill>
                  <a:srgbClr val="000000"/>
                </a:solidFill>
                <a:latin typeface="Nunito"/>
              </a:rPr>
              <a:t>University of Ottawa | 2023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272155" y="3273865"/>
            <a:ext cx="17743690" cy="7013135"/>
          </a:xfrm>
          <a:custGeom>
            <a:avLst/>
            <a:gdLst/>
            <a:ahLst/>
            <a:cxnLst/>
            <a:rect r="r" b="b" t="t" l="l"/>
            <a:pathLst>
              <a:path h="7013135" w="17743690">
                <a:moveTo>
                  <a:pt x="0" y="0"/>
                </a:moveTo>
                <a:lnTo>
                  <a:pt x="17743690" y="0"/>
                </a:lnTo>
                <a:lnTo>
                  <a:pt x="17743690" y="7013135"/>
                </a:lnTo>
                <a:lnTo>
                  <a:pt x="0" y="7013135"/>
                </a:lnTo>
                <a:lnTo>
                  <a:pt x="0" y="0"/>
                </a:lnTo>
                <a:close/>
              </a:path>
            </a:pathLst>
          </a:custGeom>
          <a:blipFill>
            <a:blip r:embed="rId8"/>
            <a:stretch>
              <a:fillRect l="0" t="-6253" r="0" b="-6253"/>
            </a:stretch>
          </a:blipFill>
        </p:spPr>
      </p:sp>
      <p:sp>
        <p:nvSpPr>
          <p:cNvPr name="TextBox 17" id="17"/>
          <p:cNvSpPr txBox="true"/>
          <p:nvPr/>
        </p:nvSpPr>
        <p:spPr>
          <a:xfrm rot="0">
            <a:off x="1992209" y="2543355"/>
            <a:ext cx="14049749" cy="1227647"/>
          </a:xfrm>
          <a:prstGeom prst="rect">
            <a:avLst/>
          </a:prstGeom>
        </p:spPr>
        <p:txBody>
          <a:bodyPr anchor="t" rtlCol="false" tIns="0" lIns="0" bIns="0" rIns="0">
            <a:spAutoFit/>
          </a:bodyPr>
          <a:lstStyle/>
          <a:p>
            <a:pPr algn="ctr" marL="769552" indent="-384776" lvl="1">
              <a:lnSpc>
                <a:spcPts val="4990"/>
              </a:lnSpc>
              <a:buFont typeface="Arial"/>
              <a:buChar char="•"/>
            </a:pPr>
            <a:r>
              <a:rPr lang="en-US" sz="3564" u="sng">
                <a:solidFill>
                  <a:srgbClr val="000000"/>
                </a:solidFill>
                <a:latin typeface="Nunito Bold"/>
                <a:hlinkClick r:id="rId9" tooltip="https://housing-and-homelessness-dashboard-spatialsolutions.hub.arcgis.com/"/>
              </a:rPr>
              <a:t>Housing and Homelessness Dashboard </a:t>
            </a:r>
            <a:r>
              <a:rPr lang="en-US" sz="3564">
                <a:solidFill>
                  <a:srgbClr val="000000"/>
                </a:solidFill>
                <a:latin typeface="Nunito Bold"/>
              </a:rPr>
              <a:t>(Hamilton, ON)</a:t>
            </a:r>
          </a:p>
          <a:p>
            <a:pPr algn="ctr">
              <a:lnSpc>
                <a:spcPts val="4990"/>
              </a:lnSpc>
            </a:pPr>
            <a:r>
              <a:rPr lang="en-US" sz="3564">
                <a:solidFill>
                  <a:srgbClr val="000000"/>
                </a:solidFill>
                <a:latin typeface="Nunito"/>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795818" y="3116928"/>
            <a:ext cx="16977832" cy="7170072"/>
          </a:xfrm>
          <a:custGeom>
            <a:avLst/>
            <a:gdLst/>
            <a:ahLst/>
            <a:cxnLst/>
            <a:rect r="r" b="b" t="t" l="l"/>
            <a:pathLst>
              <a:path h="7170072" w="16977832">
                <a:moveTo>
                  <a:pt x="0" y="0"/>
                </a:moveTo>
                <a:lnTo>
                  <a:pt x="16977832" y="0"/>
                </a:lnTo>
                <a:lnTo>
                  <a:pt x="16977832" y="7170072"/>
                </a:lnTo>
                <a:lnTo>
                  <a:pt x="0" y="7170072"/>
                </a:lnTo>
                <a:lnTo>
                  <a:pt x="0" y="0"/>
                </a:lnTo>
                <a:close/>
              </a:path>
            </a:pathLst>
          </a:custGeom>
          <a:blipFill>
            <a:blip r:embed="rId8"/>
            <a:stretch>
              <a:fillRect l="0" t="-4662" r="0" b="-4662"/>
            </a:stretch>
          </a:blipFill>
        </p:spPr>
      </p:sp>
      <p:sp>
        <p:nvSpPr>
          <p:cNvPr name="TextBox 17" id="17"/>
          <p:cNvSpPr txBox="true"/>
          <p:nvPr/>
        </p:nvSpPr>
        <p:spPr>
          <a:xfrm rot="0">
            <a:off x="1992209" y="2543355"/>
            <a:ext cx="14049749" cy="1227647"/>
          </a:xfrm>
          <a:prstGeom prst="rect">
            <a:avLst/>
          </a:prstGeom>
        </p:spPr>
        <p:txBody>
          <a:bodyPr anchor="t" rtlCol="false" tIns="0" lIns="0" bIns="0" rIns="0">
            <a:spAutoFit/>
          </a:bodyPr>
          <a:lstStyle/>
          <a:p>
            <a:pPr algn="ctr" marL="769552" indent="-384776" lvl="1">
              <a:lnSpc>
                <a:spcPts val="4990"/>
              </a:lnSpc>
              <a:buFont typeface="Arial"/>
              <a:buChar char="•"/>
            </a:pPr>
            <a:r>
              <a:rPr lang="en-US" sz="3564" u="sng">
                <a:solidFill>
                  <a:srgbClr val="000000"/>
                </a:solidFill>
                <a:latin typeface="Nunito Bold"/>
                <a:hlinkClick r:id="rId9" tooltip="https://housing-and-homelessness-dashboard-spatialsolutions.hub.arcgis.com/"/>
              </a:rPr>
              <a:t>Housing and Homelessness Dashboard </a:t>
            </a:r>
            <a:r>
              <a:rPr lang="en-US" sz="3564">
                <a:solidFill>
                  <a:srgbClr val="000000"/>
                </a:solidFill>
                <a:latin typeface="Nunito Bold"/>
              </a:rPr>
              <a:t>(Hamilton, ON)</a:t>
            </a:r>
          </a:p>
          <a:p>
            <a:pPr algn="ctr">
              <a:lnSpc>
                <a:spcPts val="4990"/>
              </a:lnSpc>
            </a:pPr>
            <a:r>
              <a:rPr lang="en-US" sz="3564">
                <a:solidFill>
                  <a:srgbClr val="000000"/>
                </a:solidFill>
                <a:latin typeface="Nunito"/>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028700" y="1505943"/>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0" y="3468514"/>
            <a:ext cx="9666269" cy="6818486"/>
          </a:xfrm>
          <a:custGeom>
            <a:avLst/>
            <a:gdLst/>
            <a:ahLst/>
            <a:cxnLst/>
            <a:rect r="r" b="b" t="t" l="l"/>
            <a:pathLst>
              <a:path h="6818486" w="9666269">
                <a:moveTo>
                  <a:pt x="0" y="0"/>
                </a:moveTo>
                <a:lnTo>
                  <a:pt x="9666269" y="0"/>
                </a:lnTo>
                <a:lnTo>
                  <a:pt x="9666269" y="6818486"/>
                </a:lnTo>
                <a:lnTo>
                  <a:pt x="0" y="6818486"/>
                </a:lnTo>
                <a:lnTo>
                  <a:pt x="0" y="0"/>
                </a:lnTo>
                <a:close/>
              </a:path>
            </a:pathLst>
          </a:custGeom>
          <a:blipFill>
            <a:blip r:embed="rId8"/>
            <a:stretch>
              <a:fillRect l="0" t="-3554" r="0" b="-2301"/>
            </a:stretch>
          </a:blipFill>
        </p:spPr>
      </p:sp>
      <p:sp>
        <p:nvSpPr>
          <p:cNvPr name="Freeform 17" id="17"/>
          <p:cNvSpPr/>
          <p:nvPr/>
        </p:nvSpPr>
        <p:spPr>
          <a:xfrm flipH="false" flipV="false" rot="0">
            <a:off x="10619151" y="3468514"/>
            <a:ext cx="7668849" cy="6818486"/>
          </a:xfrm>
          <a:custGeom>
            <a:avLst/>
            <a:gdLst/>
            <a:ahLst/>
            <a:cxnLst/>
            <a:rect r="r" b="b" t="t" l="l"/>
            <a:pathLst>
              <a:path h="6818486" w="7668849">
                <a:moveTo>
                  <a:pt x="0" y="0"/>
                </a:moveTo>
                <a:lnTo>
                  <a:pt x="7668849" y="0"/>
                </a:lnTo>
                <a:lnTo>
                  <a:pt x="7668849" y="6818486"/>
                </a:lnTo>
                <a:lnTo>
                  <a:pt x="0" y="6818486"/>
                </a:lnTo>
                <a:lnTo>
                  <a:pt x="0" y="0"/>
                </a:lnTo>
                <a:close/>
              </a:path>
            </a:pathLst>
          </a:custGeom>
          <a:blipFill>
            <a:blip r:embed="rId9"/>
            <a:stretch>
              <a:fillRect l="0" t="-909" r="0" b="-909"/>
            </a:stretch>
          </a:blipFill>
        </p:spPr>
      </p:sp>
      <p:sp>
        <p:nvSpPr>
          <p:cNvPr name="TextBox 18" id="18"/>
          <p:cNvSpPr txBox="true"/>
          <p:nvPr/>
        </p:nvSpPr>
        <p:spPr>
          <a:xfrm rot="0">
            <a:off x="1992209" y="2543355"/>
            <a:ext cx="14049749" cy="595264"/>
          </a:xfrm>
          <a:prstGeom prst="rect">
            <a:avLst/>
          </a:prstGeom>
        </p:spPr>
        <p:txBody>
          <a:bodyPr anchor="t" rtlCol="false" tIns="0" lIns="0" bIns="0" rIns="0">
            <a:spAutoFit/>
          </a:bodyPr>
          <a:lstStyle/>
          <a:p>
            <a:pPr>
              <a:lnSpc>
                <a:spcPts val="4990"/>
              </a:lnSpc>
            </a:pPr>
            <a:r>
              <a:rPr lang="en-US" sz="3564">
                <a:solidFill>
                  <a:srgbClr val="000000"/>
                </a:solidFill>
                <a:latin typeface="Nunito"/>
              </a:rPr>
              <a:t>2. </a:t>
            </a:r>
            <a:r>
              <a:rPr lang="en-US" sz="3564" u="sng">
                <a:solidFill>
                  <a:srgbClr val="000000"/>
                </a:solidFill>
                <a:latin typeface="Nunito Bold"/>
                <a:hlinkClick r:id="rId10" tooltip="https://housing-and-homelessness-dashboard-spatialsolutions.hub.arcgis.com/"/>
              </a:rPr>
              <a:t>Shelter System Flow Data (City of Toronto, ON) </a:t>
            </a:r>
            <a:r>
              <a:rPr lang="en-US" sz="3564">
                <a:solidFill>
                  <a:srgbClr val="000000"/>
                </a:solidFill>
                <a:latin typeface="Nunito"/>
              </a:rPr>
              <a:t> </a:t>
            </a:r>
          </a:p>
        </p:txBody>
      </p:sp>
      <p:sp>
        <p:nvSpPr>
          <p:cNvPr name="TextBox 19" id="19"/>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4505937" y="2955648"/>
            <a:ext cx="9809177" cy="7704077"/>
          </a:xfrm>
          <a:custGeom>
            <a:avLst/>
            <a:gdLst/>
            <a:ahLst/>
            <a:cxnLst/>
            <a:rect r="r" b="b" t="t" l="l"/>
            <a:pathLst>
              <a:path h="7704077" w="9809177">
                <a:moveTo>
                  <a:pt x="0" y="0"/>
                </a:moveTo>
                <a:lnTo>
                  <a:pt x="9809178" y="0"/>
                </a:lnTo>
                <a:lnTo>
                  <a:pt x="9809178" y="7704077"/>
                </a:lnTo>
                <a:lnTo>
                  <a:pt x="0" y="7704077"/>
                </a:lnTo>
                <a:lnTo>
                  <a:pt x="0" y="0"/>
                </a:lnTo>
                <a:close/>
              </a:path>
            </a:pathLst>
          </a:custGeom>
          <a:blipFill>
            <a:blip r:embed="rId8"/>
            <a:stretch>
              <a:fillRect l="0" t="-461" r="0" b="-5530"/>
            </a:stretch>
          </a:blipFill>
        </p:spPr>
      </p:sp>
      <p:sp>
        <p:nvSpPr>
          <p:cNvPr name="TextBox 17" id="17"/>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Bold"/>
              </a:rPr>
              <a:t>3. </a:t>
            </a:r>
            <a:r>
              <a:rPr lang="en-US" sz="3564" u="sng">
                <a:solidFill>
                  <a:srgbClr val="000000"/>
                </a:solidFill>
                <a:latin typeface="Nunito Bold"/>
                <a:hlinkClick r:id="rId9" tooltip="https://sjhdc.ca/fredericton-dashboard/"/>
              </a:rPr>
              <a:t>Human Development Council</a:t>
            </a:r>
            <a:r>
              <a:rPr lang="en-US" sz="3564">
                <a:solidFill>
                  <a:srgbClr val="000000"/>
                </a:solidFill>
                <a:latin typeface="Nunito Bold"/>
              </a:rPr>
              <a:t>, NB (HIFIS based)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9662" y="0"/>
            <a:ext cx="20507325" cy="10287000"/>
            <a:chOff x="0" y="0"/>
            <a:chExt cx="27343100" cy="13716000"/>
          </a:xfrm>
        </p:grpSpPr>
        <p:sp>
          <p:nvSpPr>
            <p:cNvPr name="Freeform 3" id="3"/>
            <p:cNvSpPr/>
            <p:nvPr/>
          </p:nvSpPr>
          <p:spPr>
            <a:xfrm flipH="false" flipV="false" rot="0">
              <a:off x="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627100" y="0"/>
              <a:ext cx="13716000" cy="13716000"/>
            </a:xfrm>
            <a:custGeom>
              <a:avLst/>
              <a:gdLst/>
              <a:ahLst/>
              <a:cxnLst/>
              <a:rect r="r" b="b" t="t" l="l"/>
              <a:pathLst>
                <a:path h="13716000" w="13716000">
                  <a:moveTo>
                    <a:pt x="0" y="0"/>
                  </a:moveTo>
                  <a:lnTo>
                    <a:pt x="13716000" y="0"/>
                  </a:lnTo>
                  <a:lnTo>
                    <a:pt x="13716000" y="13716000"/>
                  </a:lnTo>
                  <a:lnTo>
                    <a:pt x="0" y="13716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0">
            <a:off x="1295226" y="1529678"/>
            <a:ext cx="16230600" cy="6526651"/>
            <a:chOff x="0" y="0"/>
            <a:chExt cx="4274726" cy="1718953"/>
          </a:xfrm>
        </p:grpSpPr>
        <p:sp>
          <p:nvSpPr>
            <p:cNvPr name="Freeform 6" id="6"/>
            <p:cNvSpPr/>
            <p:nvPr/>
          </p:nvSpPr>
          <p:spPr>
            <a:xfrm flipH="false" flipV="false" rot="0">
              <a:off x="0" y="0"/>
              <a:ext cx="4274726" cy="1718953"/>
            </a:xfrm>
            <a:custGeom>
              <a:avLst/>
              <a:gdLst/>
              <a:ahLst/>
              <a:cxnLst/>
              <a:rect r="r" b="b" t="t" l="l"/>
              <a:pathLst>
                <a:path h="1718953" w="4274726">
                  <a:moveTo>
                    <a:pt x="0" y="0"/>
                  </a:moveTo>
                  <a:lnTo>
                    <a:pt x="4274726" y="0"/>
                  </a:lnTo>
                  <a:lnTo>
                    <a:pt x="4274726" y="1718953"/>
                  </a:lnTo>
                  <a:lnTo>
                    <a:pt x="0" y="1718953"/>
                  </a:lnTo>
                  <a:close/>
                </a:path>
              </a:pathLst>
            </a:custGeom>
            <a:solidFill>
              <a:srgbClr val="F1F2F2"/>
            </a:solidFill>
          </p:spPr>
        </p:sp>
        <p:sp>
          <p:nvSpPr>
            <p:cNvPr name="TextBox 7" id="7"/>
            <p:cNvSpPr txBox="true"/>
            <p:nvPr/>
          </p:nvSpPr>
          <p:spPr>
            <a:xfrm>
              <a:off x="0" y="-38100"/>
              <a:ext cx="4274726" cy="175705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28700" y="687305"/>
            <a:ext cx="16230600" cy="1730229"/>
            <a:chOff x="0" y="0"/>
            <a:chExt cx="4274726" cy="455698"/>
          </a:xfrm>
        </p:grpSpPr>
        <p:sp>
          <p:nvSpPr>
            <p:cNvPr name="Freeform 9" id="9"/>
            <p:cNvSpPr/>
            <p:nvPr/>
          </p:nvSpPr>
          <p:spPr>
            <a:xfrm flipH="false" flipV="false" rot="0">
              <a:off x="0" y="0"/>
              <a:ext cx="4274726" cy="455698"/>
            </a:xfrm>
            <a:custGeom>
              <a:avLst/>
              <a:gdLst/>
              <a:ahLst/>
              <a:cxnLst/>
              <a:rect r="r" b="b" t="t" l="l"/>
              <a:pathLst>
                <a:path h="455698" w="4274726">
                  <a:moveTo>
                    <a:pt x="0" y="0"/>
                  </a:moveTo>
                  <a:lnTo>
                    <a:pt x="4274726" y="0"/>
                  </a:lnTo>
                  <a:lnTo>
                    <a:pt x="4274726" y="455698"/>
                  </a:lnTo>
                  <a:lnTo>
                    <a:pt x="0" y="455698"/>
                  </a:lnTo>
                  <a:close/>
                </a:path>
              </a:pathLst>
            </a:custGeom>
            <a:solidFill>
              <a:srgbClr val="DDDEDE"/>
            </a:solidFill>
            <a:ln w="38100" cap="sq">
              <a:solidFill>
                <a:srgbClr val="F1F2F2"/>
              </a:solidFill>
              <a:prstDash val="solid"/>
              <a:miter/>
            </a:ln>
          </p:spPr>
        </p:sp>
        <p:sp>
          <p:nvSpPr>
            <p:cNvPr name="TextBox 10" id="10"/>
            <p:cNvSpPr txBox="true"/>
            <p:nvPr/>
          </p:nvSpPr>
          <p:spPr>
            <a:xfrm>
              <a:off x="0" y="-38100"/>
              <a:ext cx="4274726" cy="49379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576611" y="8801100"/>
            <a:ext cx="19974273" cy="1861295"/>
            <a:chOff x="0" y="0"/>
            <a:chExt cx="5260714" cy="490218"/>
          </a:xfrm>
        </p:grpSpPr>
        <p:sp>
          <p:nvSpPr>
            <p:cNvPr name="Freeform 12" id="12"/>
            <p:cNvSpPr/>
            <p:nvPr/>
          </p:nvSpPr>
          <p:spPr>
            <a:xfrm flipH="false" flipV="false" rot="0">
              <a:off x="0" y="0"/>
              <a:ext cx="5260714" cy="490218"/>
            </a:xfrm>
            <a:custGeom>
              <a:avLst/>
              <a:gdLst/>
              <a:ahLst/>
              <a:cxnLst/>
              <a:rect r="r" b="b" t="t" l="l"/>
              <a:pathLst>
                <a:path h="490218" w="5260714">
                  <a:moveTo>
                    <a:pt x="0" y="0"/>
                  </a:moveTo>
                  <a:lnTo>
                    <a:pt x="5260714" y="0"/>
                  </a:lnTo>
                  <a:lnTo>
                    <a:pt x="5260714" y="490218"/>
                  </a:lnTo>
                  <a:lnTo>
                    <a:pt x="0" y="490218"/>
                  </a:lnTo>
                  <a:close/>
                </a:path>
              </a:pathLst>
            </a:custGeom>
            <a:solidFill>
              <a:srgbClr val="F1F2F2"/>
            </a:solidFill>
          </p:spPr>
        </p:sp>
        <p:sp>
          <p:nvSpPr>
            <p:cNvPr name="TextBox 13" id="13"/>
            <p:cNvSpPr txBox="true"/>
            <p:nvPr/>
          </p:nvSpPr>
          <p:spPr>
            <a:xfrm>
              <a:off x="0" y="-38100"/>
              <a:ext cx="5260714" cy="528318"/>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5824275" y="6533193"/>
            <a:ext cx="1949375" cy="1949375"/>
          </a:xfrm>
          <a:custGeom>
            <a:avLst/>
            <a:gdLst/>
            <a:ahLst/>
            <a:cxnLst/>
            <a:rect r="r" b="b" t="t" l="l"/>
            <a:pathLst>
              <a:path h="1949375" w="1949375">
                <a:moveTo>
                  <a:pt x="0" y="0"/>
                </a:moveTo>
                <a:lnTo>
                  <a:pt x="1949375" y="0"/>
                </a:lnTo>
                <a:lnTo>
                  <a:pt x="1949375" y="1949375"/>
                </a:lnTo>
                <a:lnTo>
                  <a:pt x="0" y="19493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668902" y="1028700"/>
            <a:ext cx="3395204" cy="1049427"/>
          </a:xfrm>
          <a:custGeom>
            <a:avLst/>
            <a:gdLst/>
            <a:ahLst/>
            <a:cxnLst/>
            <a:rect r="r" b="b" t="t" l="l"/>
            <a:pathLst>
              <a:path h="1049427" w="3395204">
                <a:moveTo>
                  <a:pt x="0" y="0"/>
                </a:moveTo>
                <a:lnTo>
                  <a:pt x="3395204" y="0"/>
                </a:lnTo>
                <a:lnTo>
                  <a:pt x="3395204" y="1049427"/>
                </a:lnTo>
                <a:lnTo>
                  <a:pt x="0" y="104942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2325568" y="3045896"/>
            <a:ext cx="13716390" cy="7241104"/>
          </a:xfrm>
          <a:custGeom>
            <a:avLst/>
            <a:gdLst/>
            <a:ahLst/>
            <a:cxnLst/>
            <a:rect r="r" b="b" t="t" l="l"/>
            <a:pathLst>
              <a:path h="7241104" w="13716390">
                <a:moveTo>
                  <a:pt x="0" y="0"/>
                </a:moveTo>
                <a:lnTo>
                  <a:pt x="13716390" y="0"/>
                </a:lnTo>
                <a:lnTo>
                  <a:pt x="13716390" y="7241104"/>
                </a:lnTo>
                <a:lnTo>
                  <a:pt x="0" y="7241104"/>
                </a:lnTo>
                <a:lnTo>
                  <a:pt x="0" y="0"/>
                </a:lnTo>
                <a:close/>
              </a:path>
            </a:pathLst>
          </a:custGeom>
          <a:blipFill>
            <a:blip r:embed="rId8"/>
            <a:stretch>
              <a:fillRect l="0" t="-13563" r="0" b="-13563"/>
            </a:stretch>
          </a:blipFill>
        </p:spPr>
      </p:sp>
      <p:sp>
        <p:nvSpPr>
          <p:cNvPr name="TextBox 17" id="17"/>
          <p:cNvSpPr txBox="true"/>
          <p:nvPr/>
        </p:nvSpPr>
        <p:spPr>
          <a:xfrm rot="0">
            <a:off x="1268117" y="2360384"/>
            <a:ext cx="14773841" cy="595264"/>
          </a:xfrm>
          <a:prstGeom prst="rect">
            <a:avLst/>
          </a:prstGeom>
        </p:spPr>
        <p:txBody>
          <a:bodyPr anchor="t" rtlCol="false" tIns="0" lIns="0" bIns="0" rIns="0">
            <a:spAutoFit/>
          </a:bodyPr>
          <a:lstStyle/>
          <a:p>
            <a:pPr>
              <a:lnSpc>
                <a:spcPts val="4990"/>
              </a:lnSpc>
            </a:pPr>
            <a:r>
              <a:rPr lang="en-US" sz="3564">
                <a:solidFill>
                  <a:srgbClr val="000000"/>
                </a:solidFill>
                <a:latin typeface="Nunito"/>
              </a:rPr>
              <a:t>4. </a:t>
            </a:r>
            <a:r>
              <a:rPr lang="en-US" sz="3564" u="sng">
                <a:solidFill>
                  <a:srgbClr val="000000"/>
                </a:solidFill>
                <a:latin typeface="Nunito Bold"/>
                <a:hlinkClick r:id="rId9" tooltip="https://www.housingdata.gov.au/dashboard/meovkmx92o8jo45"/>
              </a:rPr>
              <a:t>Australian Institute of Health and Welfare</a:t>
            </a:r>
            <a:r>
              <a:rPr lang="en-US" sz="3564">
                <a:solidFill>
                  <a:srgbClr val="000000"/>
                </a:solidFill>
                <a:latin typeface="Nunito Bold"/>
              </a:rPr>
              <a:t> </a:t>
            </a:r>
          </a:p>
        </p:txBody>
      </p:sp>
      <p:sp>
        <p:nvSpPr>
          <p:cNvPr name="TextBox 18" id="18"/>
          <p:cNvSpPr txBox="true"/>
          <p:nvPr/>
        </p:nvSpPr>
        <p:spPr>
          <a:xfrm rot="0">
            <a:off x="1992209" y="904875"/>
            <a:ext cx="13832066" cy="1125781"/>
          </a:xfrm>
          <a:prstGeom prst="rect">
            <a:avLst/>
          </a:prstGeom>
        </p:spPr>
        <p:txBody>
          <a:bodyPr anchor="t" rtlCol="false" tIns="0" lIns="0" bIns="0" rIns="0">
            <a:spAutoFit/>
          </a:bodyPr>
          <a:lstStyle/>
          <a:p>
            <a:pPr algn="ctr">
              <a:lnSpc>
                <a:spcPts val="9250"/>
              </a:lnSpc>
            </a:pPr>
            <a:r>
              <a:rPr lang="en-US" sz="6607">
                <a:solidFill>
                  <a:srgbClr val="000000"/>
                </a:solidFill>
                <a:latin typeface="Fredoka One Bold"/>
              </a:rPr>
              <a:t>SYSTEMS WITH DASHBAOARDS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DAF2RFVaD9Q</dc:identifier>
  <dcterms:modified xsi:type="dcterms:W3CDTF">2011-08-01T06:04:30Z</dcterms:modified>
  <cp:revision>1</cp:revision>
  <dc:title>by Valeriia Kolesnyk</dc:title>
</cp:coreProperties>
</file>

<file path=docProps/thumbnail.jpeg>
</file>